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7"/>
  </p:notesMasterIdLst>
  <p:sldIdLst>
    <p:sldId id="257" r:id="rId2"/>
    <p:sldId id="263" r:id="rId3"/>
    <p:sldId id="393" r:id="rId4"/>
    <p:sldId id="402" r:id="rId5"/>
    <p:sldId id="264" r:id="rId6"/>
    <p:sldId id="423" r:id="rId7"/>
    <p:sldId id="424" r:id="rId8"/>
    <p:sldId id="397" r:id="rId9"/>
    <p:sldId id="265" r:id="rId10"/>
    <p:sldId id="342" r:id="rId11"/>
    <p:sldId id="345" r:id="rId12"/>
    <p:sldId id="403" r:id="rId13"/>
    <p:sldId id="404" r:id="rId14"/>
    <p:sldId id="406" r:id="rId15"/>
    <p:sldId id="343" r:id="rId16"/>
    <p:sldId id="409" r:id="rId17"/>
    <p:sldId id="410" r:id="rId18"/>
    <p:sldId id="259" r:id="rId19"/>
    <p:sldId id="411" r:id="rId20"/>
    <p:sldId id="412" r:id="rId21"/>
    <p:sldId id="413" r:id="rId22"/>
    <p:sldId id="414" r:id="rId23"/>
    <p:sldId id="415" r:id="rId24"/>
    <p:sldId id="416" r:id="rId25"/>
    <p:sldId id="417" r:id="rId26"/>
    <p:sldId id="418" r:id="rId27"/>
    <p:sldId id="370" r:id="rId28"/>
    <p:sldId id="419" r:id="rId29"/>
    <p:sldId id="375" r:id="rId30"/>
    <p:sldId id="376" r:id="rId31"/>
    <p:sldId id="425" r:id="rId32"/>
    <p:sldId id="401" r:id="rId33"/>
    <p:sldId id="420" r:id="rId34"/>
    <p:sldId id="421" r:id="rId35"/>
    <p:sldId id="42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.-H. Jeon" initials="CJ" lastIdx="1" clrIdx="0">
    <p:extLst>
      <p:ext uri="{19B8F6BF-5375-455C-9EA6-DF929625EA0E}">
        <p15:presenceInfo xmlns:p15="http://schemas.microsoft.com/office/powerpoint/2012/main" userId="8173da272627e0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340" autoAdjust="0"/>
  </p:normalViewPr>
  <p:slideViewPr>
    <p:cSldViewPr snapToGrid="0">
      <p:cViewPr varScale="1">
        <p:scale>
          <a:sx n="70" d="100"/>
          <a:sy n="70" d="100"/>
        </p:scale>
        <p:origin x="11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49" d="100"/>
          <a:sy n="49" d="100"/>
        </p:scale>
        <p:origin x="2674" y="2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194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4483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00918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888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06978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ㄴ</a:t>
            </a:r>
            <a:r>
              <a:rPr lang="en-US" altLang="ko-KR" dirty="0"/>
              <a:t>/</a:t>
            </a:r>
            <a:r>
              <a:rPr lang="ko-KR" altLang="en-US" dirty="0"/>
              <a:t>는 셈이다</a:t>
            </a:r>
            <a:r>
              <a:rPr lang="en-US" altLang="ko-KR" dirty="0"/>
              <a:t>’</a:t>
            </a:r>
            <a:r>
              <a:rPr lang="ko-KR" altLang="en-US" dirty="0"/>
              <a:t>는 동사나 형용사에 붙어 꼭 그렇지는 않지만 관련 상항으로 짐작할 때 그런 정도이거나 그러한 결과임을 말할 때 사용한다</a:t>
            </a:r>
            <a:r>
              <a:rPr lang="en-US" altLang="ko-KR" dirty="0"/>
              <a:t>.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44322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09718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579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신문</a:t>
            </a:r>
            <a:r>
              <a:rPr lang="en-US" altLang="ko-KR" dirty="0"/>
              <a:t>, </a:t>
            </a:r>
            <a:r>
              <a:rPr lang="ko-KR" altLang="en-US" dirty="0"/>
              <a:t>라디오</a:t>
            </a:r>
            <a:r>
              <a:rPr lang="en-US" altLang="ko-KR" dirty="0"/>
              <a:t>, </a:t>
            </a:r>
            <a:r>
              <a:rPr lang="ko-KR" altLang="en-US" dirty="0"/>
              <a:t>인터넷</a:t>
            </a:r>
            <a:r>
              <a:rPr lang="en-US" altLang="ko-KR" dirty="0"/>
              <a:t>, </a:t>
            </a:r>
            <a:r>
              <a:rPr lang="ko-KR" altLang="en-US" dirty="0"/>
              <a:t>잡지</a:t>
            </a:r>
            <a:r>
              <a:rPr lang="en-US" altLang="ko-KR" dirty="0"/>
              <a:t>, TV </a:t>
            </a:r>
            <a:r>
              <a:rPr lang="ko-KR" altLang="en-US" dirty="0"/>
              <a:t>방송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25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22055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2007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61100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79436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대화</a:t>
            </a:r>
            <a:r>
              <a:rPr lang="en-US" altLang="ko-KR" dirty="0"/>
              <a:t>(p79)</a:t>
            </a:r>
            <a:r>
              <a:rPr lang="ko-KR" altLang="en-US" dirty="0"/>
              <a:t>와 듣고 말하기</a:t>
            </a:r>
            <a:r>
              <a:rPr lang="en-US" altLang="ko-KR" dirty="0"/>
              <a:t>(p82)</a:t>
            </a:r>
            <a:r>
              <a:rPr lang="ko-KR" altLang="en-US" dirty="0"/>
              <a:t> 중 선택하여 수업할 수 있습니다</a:t>
            </a:r>
            <a:r>
              <a:rPr lang="en-US" altLang="ko-KR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도입질문을 한다</a:t>
            </a:r>
            <a:r>
              <a:rPr lang="en-US" altLang="ko-KR" sz="1200" dirty="0"/>
              <a:t>: </a:t>
            </a:r>
            <a:r>
              <a:rPr lang="ko-KR" altLang="en-US" sz="1200" dirty="0"/>
              <a:t>무엇에 대해 이야기 하고 있나요</a:t>
            </a:r>
            <a:r>
              <a:rPr lang="en-US" altLang="ko-KR" sz="1200" dirty="0"/>
              <a:t>? </a:t>
            </a:r>
            <a:r>
              <a:rPr lang="ko-KR" altLang="en-US" sz="1200" dirty="0"/>
              <a:t>여러분은 뉴스를 알기 위해서 어떤 매체를 이용하나요</a:t>
            </a:r>
            <a:r>
              <a:rPr lang="en-US" altLang="ko-KR" sz="1200" dirty="0"/>
              <a:t>?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본문을 듣기 전에 그림을 보고 내용을 유추해본다</a:t>
            </a:r>
            <a:r>
              <a:rPr lang="en-US" altLang="ko-KR" sz="12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자막을 보지 않고 듣도록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4)   </a:t>
            </a:r>
            <a:r>
              <a:rPr lang="ko-KR" altLang="en-US" sz="1200" dirty="0"/>
              <a:t>이해질문</a:t>
            </a:r>
            <a:r>
              <a:rPr lang="en-US" altLang="ko-KR" sz="1200" dirty="0"/>
              <a:t>: </a:t>
            </a:r>
            <a:r>
              <a:rPr lang="ko-KR" altLang="en-US" sz="1200" dirty="0"/>
              <a:t>초등학생 딸이 한 일을 말해보세요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               </a:t>
            </a:r>
            <a:r>
              <a:rPr lang="ko-KR" altLang="en-US" sz="1200" dirty="0"/>
              <a:t>답</a:t>
            </a:r>
            <a:r>
              <a:rPr lang="en-US" altLang="ko-KR" sz="1200" dirty="0"/>
              <a:t>: (</a:t>
            </a:r>
            <a:r>
              <a:rPr lang="en-US" altLang="ko-KR" dirty="0"/>
              <a:t>1) </a:t>
            </a:r>
            <a:r>
              <a:rPr lang="ko-KR" altLang="en-US" dirty="0"/>
              <a:t>쓰러진 아빠를 보고 바로 </a:t>
            </a:r>
            <a:r>
              <a:rPr lang="en-US" altLang="ko-KR" dirty="0"/>
              <a:t>911</a:t>
            </a:r>
            <a:r>
              <a:rPr lang="ko-KR" altLang="en-US" dirty="0"/>
              <a:t>에</a:t>
            </a:r>
            <a:r>
              <a:rPr lang="en-US" altLang="ko-KR" dirty="0"/>
              <a:t> </a:t>
            </a:r>
            <a:r>
              <a:rPr lang="ko-KR" altLang="en-US" dirty="0"/>
              <a:t>전화함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                    (2) </a:t>
            </a:r>
            <a:r>
              <a:rPr lang="ko-KR" altLang="en-US" dirty="0"/>
              <a:t>심폐소생술을 기억해서 아빠의 가슴을 열 번 누름</a:t>
            </a:r>
            <a:r>
              <a:rPr lang="en-US" altLang="ko-KR" dirty="0"/>
              <a:t>.</a:t>
            </a:r>
          </a:p>
          <a:p>
            <a:pPr marL="228600" indent="-228600">
              <a:buAutoNum type="arabicParenR" startAt="5"/>
            </a:pPr>
            <a:r>
              <a:rPr lang="ko-KR" altLang="en-US" sz="1200" dirty="0"/>
              <a:t>답을 생각하면서 다시 듣는다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 startAt="5"/>
            </a:pPr>
            <a:r>
              <a:rPr lang="ko-KR" altLang="en-US" sz="1200" dirty="0"/>
              <a:t>한 문장 씩 듣고 따라 하게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7)   </a:t>
            </a:r>
            <a:r>
              <a:rPr lang="ko-KR" altLang="en-US" sz="1200" dirty="0"/>
              <a:t>과제</a:t>
            </a:r>
            <a:r>
              <a:rPr lang="en-US" altLang="ko-KR" sz="1200" dirty="0"/>
              <a:t>: </a:t>
            </a:r>
            <a:r>
              <a:rPr lang="ko-KR" altLang="en-US" sz="1200" dirty="0"/>
              <a:t>혼자 혹은 가족과 역할을 나누어 감정을 실어 대화를 읽고 녹음</a:t>
            </a:r>
            <a:r>
              <a:rPr lang="en-US" altLang="ko-KR" sz="1200" dirty="0"/>
              <a:t>/</a:t>
            </a:r>
            <a:r>
              <a:rPr lang="ko-KR" altLang="en-US" sz="1200" dirty="0"/>
              <a:t>녹화해서 교사에게 보낸다</a:t>
            </a:r>
            <a:r>
              <a:rPr lang="en-US" altLang="ko-KR" sz="1200" dirty="0"/>
              <a:t>.(</a:t>
            </a:r>
            <a:r>
              <a:rPr lang="ko-KR" altLang="en-US" sz="1200" dirty="0"/>
              <a:t>카톡</a:t>
            </a:r>
            <a:r>
              <a:rPr lang="en-US" altLang="ko-KR" sz="1200" dirty="0"/>
              <a:t>, </a:t>
            </a:r>
            <a:r>
              <a:rPr lang="ko-KR" altLang="en-US" sz="1200" dirty="0"/>
              <a:t>이메일</a:t>
            </a:r>
            <a:r>
              <a:rPr lang="en-US" altLang="ko-KR" sz="12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058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듣기 질문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sz="1200" dirty="0"/>
              <a:t>1. </a:t>
            </a:r>
            <a:r>
              <a:rPr lang="ko-KR" altLang="en-US" sz="1200" dirty="0"/>
              <a:t>초등학생 딸이 한 일을 말해보세요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dirty="0"/>
              <a:t>     (1) </a:t>
            </a:r>
            <a:r>
              <a:rPr lang="ko-KR" altLang="en-US" dirty="0"/>
              <a:t>쓰러진 아빠를 보고 바로 </a:t>
            </a:r>
            <a:r>
              <a:rPr lang="en-US" altLang="ko-KR" dirty="0"/>
              <a:t>911</a:t>
            </a:r>
            <a:r>
              <a:rPr lang="ko-KR" altLang="en-US" dirty="0"/>
              <a:t>에</a:t>
            </a:r>
            <a:r>
              <a:rPr lang="en-US" altLang="ko-KR" dirty="0"/>
              <a:t> </a:t>
            </a:r>
            <a:r>
              <a:rPr lang="ko-KR" altLang="en-US" dirty="0"/>
              <a:t>전화함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     (2) </a:t>
            </a:r>
            <a:r>
              <a:rPr lang="ko-KR" altLang="en-US" dirty="0"/>
              <a:t>심폐소생술을 기억해서 아빠의 가슴을 열 번 누름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067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이해질문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무엇에 대한 기사인가요</a:t>
            </a:r>
            <a:r>
              <a:rPr lang="en-US" altLang="ko-KR" dirty="0"/>
              <a:t>? </a:t>
            </a:r>
            <a:r>
              <a:rPr lang="ko-KR" altLang="en-US" dirty="0"/>
              <a:t>한글학교 학생들의 독서습관에 대한 조사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앞으로의 계획은 무엇인가요</a:t>
            </a:r>
            <a:r>
              <a:rPr lang="en-US" altLang="ko-KR" dirty="0"/>
              <a:t>?  </a:t>
            </a:r>
            <a:r>
              <a:rPr lang="ko-KR" altLang="en-US" dirty="0"/>
              <a:t>종이 책 더 많이 읽기 운동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106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274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29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dirty="0" err="1"/>
              <a:t>팽수</a:t>
            </a:r>
            <a:r>
              <a:rPr lang="en-US" altLang="ko-KR" dirty="0"/>
              <a:t>. </a:t>
            </a:r>
            <a:r>
              <a:rPr lang="ko-KR" altLang="en-US" dirty="0"/>
              <a:t>연예뉴스</a:t>
            </a:r>
            <a:r>
              <a:rPr lang="en-US" altLang="ko-KR" dirty="0"/>
              <a:t>, </a:t>
            </a:r>
            <a:r>
              <a:rPr lang="ko-KR" altLang="en-US" dirty="0"/>
              <a:t>아마존 기상이변</a:t>
            </a:r>
            <a:r>
              <a:rPr lang="en-US" altLang="ko-KR" dirty="0"/>
              <a:t>, </a:t>
            </a:r>
            <a:r>
              <a:rPr lang="ko-KR" altLang="en-US" dirty="0"/>
              <a:t>날씨</a:t>
            </a:r>
            <a:endParaRPr lang="en-US" altLang="ko-K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dirty="0"/>
              <a:t>조사</a:t>
            </a:r>
            <a:r>
              <a:rPr lang="en-US" altLang="ko-KR" dirty="0"/>
              <a:t>, </a:t>
            </a:r>
            <a:r>
              <a:rPr lang="ko-KR" altLang="en-US" dirty="0"/>
              <a:t>취재</a:t>
            </a:r>
            <a:r>
              <a:rPr lang="en-US" altLang="ko-KR" dirty="0"/>
              <a:t>, </a:t>
            </a:r>
            <a:r>
              <a:rPr lang="ko-KR" altLang="en-US" dirty="0"/>
              <a:t>정보검색</a:t>
            </a:r>
            <a:r>
              <a:rPr lang="en-US" altLang="ko-KR" dirty="0"/>
              <a:t>, </a:t>
            </a:r>
            <a:r>
              <a:rPr lang="ko-KR" altLang="en-US" dirty="0"/>
              <a:t>인터뷰</a:t>
            </a:r>
            <a:r>
              <a:rPr lang="en-US" altLang="ko-KR" dirty="0"/>
              <a:t>, </a:t>
            </a:r>
            <a:r>
              <a:rPr lang="ko-KR" altLang="en-US" dirty="0"/>
              <a:t>기사작성</a:t>
            </a:r>
            <a:r>
              <a:rPr lang="en-US" altLang="ko-KR" dirty="0"/>
              <a:t>, </a:t>
            </a:r>
            <a:r>
              <a:rPr lang="ko-KR" altLang="en-US" dirty="0"/>
              <a:t>동영상제작 등</a:t>
            </a:r>
            <a:r>
              <a:rPr lang="en-US" altLang="ko-KR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072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2853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169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249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3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56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87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dirty="0"/>
              <a:t>대화</a:t>
            </a:r>
            <a:r>
              <a:rPr lang="en-US" altLang="ko-KR" sz="800" dirty="0"/>
              <a:t>(p79)</a:t>
            </a:r>
            <a:r>
              <a:rPr lang="ko-KR" altLang="en-US" sz="800" dirty="0"/>
              <a:t>와 듣고 말하기</a:t>
            </a:r>
            <a:r>
              <a:rPr lang="en-US" altLang="ko-KR" sz="800" dirty="0"/>
              <a:t>(p82)</a:t>
            </a:r>
            <a:r>
              <a:rPr lang="ko-KR" altLang="en-US" sz="800" dirty="0"/>
              <a:t> 중 선택하여 수업할 수 있습니다</a:t>
            </a:r>
            <a:r>
              <a:rPr lang="en-US" altLang="ko-KR" sz="8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도입질문을 한다</a:t>
            </a:r>
            <a:r>
              <a:rPr lang="en-US" altLang="ko-KR" sz="800" dirty="0"/>
              <a:t>: </a:t>
            </a:r>
            <a:r>
              <a:rPr lang="ko-KR" altLang="en-US" sz="800" dirty="0"/>
              <a:t>그림 속의 사람들은 무엇을 하고 있나요</a:t>
            </a:r>
            <a:r>
              <a:rPr lang="en-US" altLang="ko-KR" sz="800" dirty="0"/>
              <a:t>?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본문을 듣기 전에 그림을 보고 내용을 유추해본다</a:t>
            </a:r>
            <a:r>
              <a:rPr lang="en-US" altLang="ko-KR" sz="800" dirty="0"/>
              <a:t>. : </a:t>
            </a:r>
            <a:r>
              <a:rPr lang="ko-KR" altLang="en-US" sz="800" dirty="0"/>
              <a:t>뉴스에 대한 글임을 알려준다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자막을 보지 않고 듣도록 한다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이해질문</a:t>
            </a:r>
            <a:r>
              <a:rPr lang="en-US" altLang="ko-KR" sz="800" dirty="0"/>
              <a:t>: </a:t>
            </a:r>
            <a:r>
              <a:rPr lang="ko-KR" altLang="en-US" sz="800" dirty="0"/>
              <a:t>어린이들이 행복하다고 말한 나라는 어디인가요</a:t>
            </a:r>
            <a:r>
              <a:rPr lang="en-US" altLang="ko-KR" sz="800" dirty="0"/>
              <a:t>? </a:t>
            </a:r>
            <a:r>
              <a:rPr lang="ko-KR" altLang="en-US" sz="800" dirty="0"/>
              <a:t>핀란드</a:t>
            </a:r>
            <a:r>
              <a:rPr lang="en-US" altLang="ko-KR" sz="800" dirty="0"/>
              <a:t>                       </a:t>
            </a:r>
          </a:p>
          <a:p>
            <a:pPr marL="0" indent="0">
              <a:buNone/>
            </a:pPr>
            <a:r>
              <a:rPr lang="ko-KR" altLang="en-US" sz="800" dirty="0"/>
              <a:t>                      수빈이는 그 이유가 무엇이라고 생각했나요</a:t>
            </a:r>
            <a:r>
              <a:rPr lang="en-US" altLang="ko-KR" sz="800" dirty="0"/>
              <a:t>? </a:t>
            </a:r>
            <a:r>
              <a:rPr lang="ko-KR" altLang="en-US" sz="800" dirty="0"/>
              <a:t>학교 수업의 </a:t>
            </a:r>
            <a:r>
              <a:rPr lang="en-US" altLang="ko-KR" sz="800" dirty="0"/>
              <a:t>40%</a:t>
            </a:r>
            <a:r>
              <a:rPr lang="ko-KR" altLang="en-US" sz="800" dirty="0"/>
              <a:t>가 예체능이어서</a:t>
            </a:r>
            <a:endParaRPr lang="en-US" altLang="ko-KR" sz="800" dirty="0"/>
          </a:p>
          <a:p>
            <a:pPr marL="0" indent="0">
              <a:buNone/>
            </a:pPr>
            <a:r>
              <a:rPr lang="en-US" altLang="ko-KR" sz="800" dirty="0"/>
              <a:t>5)  </a:t>
            </a:r>
            <a:r>
              <a:rPr lang="ko-KR" altLang="en-US" sz="800" dirty="0"/>
              <a:t>답을 생각하면서 다시 듣는다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6)  </a:t>
            </a:r>
            <a:r>
              <a:rPr lang="ko-KR" altLang="en-US" sz="800" dirty="0"/>
              <a:t>한 </a:t>
            </a:r>
            <a:r>
              <a:rPr lang="ko-KR" altLang="en-US" sz="800" dirty="0" err="1"/>
              <a:t>문장씩</a:t>
            </a:r>
            <a:r>
              <a:rPr lang="ko-KR" altLang="en-US" sz="800" dirty="0"/>
              <a:t> 듣고 따라 하게 한다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7)  </a:t>
            </a:r>
            <a:r>
              <a:rPr lang="ko-KR" altLang="en-US" sz="800" dirty="0"/>
              <a:t>과제</a:t>
            </a:r>
            <a:r>
              <a:rPr lang="en-US" altLang="ko-KR" sz="800" dirty="0"/>
              <a:t>: </a:t>
            </a:r>
            <a:r>
              <a:rPr lang="ko-KR" altLang="en-US" sz="800" dirty="0"/>
              <a:t>혼자 혹은 가족과 역할을 나누어 감정을 실어 대화를 읽고 녹음</a:t>
            </a:r>
            <a:r>
              <a:rPr lang="en-US" altLang="ko-KR" sz="800" dirty="0"/>
              <a:t>/</a:t>
            </a:r>
            <a:r>
              <a:rPr lang="ko-KR" altLang="en-US" sz="800" dirty="0"/>
              <a:t>녹화해서 교사에게 보낸다</a:t>
            </a:r>
            <a:r>
              <a:rPr lang="en-US" altLang="ko-KR" sz="800" dirty="0"/>
              <a:t>.(</a:t>
            </a:r>
            <a:r>
              <a:rPr lang="ko-KR" altLang="en-US" sz="800" dirty="0"/>
              <a:t>카톡</a:t>
            </a:r>
            <a:r>
              <a:rPr lang="en-US" altLang="ko-KR" sz="800" dirty="0"/>
              <a:t>, </a:t>
            </a:r>
            <a:r>
              <a:rPr lang="ko-KR" altLang="en-US" sz="800" dirty="0"/>
              <a:t>이메일</a:t>
            </a:r>
            <a:r>
              <a:rPr lang="en-US" altLang="ko-KR" sz="8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53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‘-</a:t>
            </a:r>
            <a:r>
              <a:rPr lang="ko-KR" altLang="en-US" dirty="0"/>
              <a:t>던데</a:t>
            </a:r>
            <a:r>
              <a:rPr lang="en-US" altLang="ko-KR" dirty="0"/>
              <a:t>’</a:t>
            </a:r>
            <a:r>
              <a:rPr lang="ko-KR" altLang="en-US" dirty="0"/>
              <a:t>는 동사나 형용사에 붙어 뒤 절에서 제안하거나 명령하기에 앞서</a:t>
            </a:r>
            <a:r>
              <a:rPr lang="en-US" altLang="ko-KR" dirty="0"/>
              <a:t>, </a:t>
            </a:r>
            <a:r>
              <a:rPr lang="ko-KR" altLang="en-US" dirty="0"/>
              <a:t>앞 절에서 그와 관련된 과거의 상황을 제시할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0260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29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FjH2hRjjjI?feature=oembed" TargetMode="External"/><Relationship Id="rId5" Type="http://schemas.openxmlformats.org/officeDocument/2006/relationships/image" Target="../media/image40.jpeg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hutterstock.com/video/clip-1009030433-man-searching-web-using-search-bar-browser" TargetMode="External"/><Relationship Id="rId3" Type="http://schemas.openxmlformats.org/officeDocument/2006/relationships/hyperlink" Target="https://marketbusinessnews.com/financial-glossary/media-definition-meaning" TargetMode="External"/><Relationship Id="rId7" Type="http://schemas.openxmlformats.org/officeDocument/2006/relationships/hyperlink" Target="https://www.memecenter.com/fun/1579915/no-trees-to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heraldjournal.co.kr/news/articleView.html?idxno=1387" TargetMode="External"/><Relationship Id="rId5" Type="http://schemas.openxmlformats.org/officeDocument/2006/relationships/hyperlink" Target="https://www.rd.com/culture/best-cartoon-movies/" TargetMode="External"/><Relationship Id="rId4" Type="http://schemas.openxmlformats.org/officeDocument/2006/relationships/hyperlink" Target="https://www.youtube.com/watch?v=aJcTEhHwaM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aJcTEhHwaMs?feature=oembed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8159253/5-1_unit-8-&#51060;&#47784;&#51200;&#47784;-&#49464;&#49345;-&#49548;&#49885;-flash-cards/?new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6264837/&#51116;&#50808;&#46041;&#54252;&#47484;-&#50948;&#54620;-&#54620;&#44397;&#50612;-5-1-unit-9-flash-cards/?new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4" Type="http://schemas.openxmlformats.org/officeDocument/2006/relationships/hyperlink" Target="https://quizlet.com/505576118/&#51116;&#50808;&#46041;&#54252;&#47484;-&#50948;&#54620;-&#54620;&#44397;&#50612;-5-1-unit13-flash-cards/?new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576118/&#51116;&#50808;&#46041;&#54252;&#47484;-&#50948;&#54620;-&#54620;&#44397;&#50612;-5-1-unit13-flash-cards/?new" TargetMode="External"/><Relationship Id="rId2" Type="http://schemas.openxmlformats.org/officeDocument/2006/relationships/hyperlink" Target="https://quizlet.com/506264837/&#51116;&#50808;&#46041;&#54252;&#47484;-&#50948;&#54620;-&#54620;&#44397;&#50612;-5-1-unit-9-flash-cards/?new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hyperlink" Target="https://quizlet.com/505153873/&#51116;&#50808;&#46041;&#54252;&#47484;-&#50948;&#54620;-&#54620;&#44397;&#50612;-5-1-12&#44284;-flash-cards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5-1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1663" y="3288932"/>
            <a:ext cx="25603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읽을 줄 알다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3333158"/>
            <a:ext cx="49668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읽을 줄 알던데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0352" y="2522750"/>
            <a:ext cx="23125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재미있다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2545758"/>
            <a:ext cx="5033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재미있던데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1024" y="4055114"/>
            <a:ext cx="106099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가다</a:t>
            </a:r>
            <a:endParaRPr lang="ko-KR" altLang="en-US" sz="3200" dirty="0"/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4120558"/>
            <a:ext cx="5195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가던데</a:t>
            </a: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0592" y="4817547"/>
            <a:ext cx="25603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자연스럽다</a:t>
            </a:r>
            <a:endParaRPr lang="ko-KR" altLang="en-US" sz="3200" dirty="0"/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4907958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자연스럽던데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262516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던데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or adjective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+</a:t>
            </a:r>
            <a:r>
              <a:rPr lang="en-US" altLang="ko-KR" sz="3000" dirty="0">
                <a:solidFill>
                  <a:srgbClr val="FF0000"/>
                </a:solidFill>
              </a:rPr>
              <a:t> </a:t>
            </a:r>
            <a:r>
              <a:rPr lang="ko-KR" altLang="en-US" sz="3000" dirty="0">
                <a:solidFill>
                  <a:srgbClr val="FF0000"/>
                </a:solidFill>
              </a:rPr>
              <a:t>던데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105400" y="2831813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105400" y="3619213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105400" y="4406613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105400" y="5194013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251722" y="2654516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2290235" y="35955"/>
            <a:ext cx="6850856" cy="980159"/>
            <a:chOff x="2486478" y="35955"/>
            <a:chExt cx="5040917" cy="980159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3046187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던데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86478" y="35955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6152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8352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던데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P.80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500316" y="18392"/>
            <a:ext cx="6631660" cy="997722"/>
            <a:chOff x="2500316" y="18392"/>
            <a:chExt cx="6631660" cy="997722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060025" y="86290"/>
              <a:ext cx="607195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던데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0316" y="18392"/>
              <a:ext cx="559709" cy="64633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805" y="2463799"/>
            <a:ext cx="4636192" cy="37191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939027" y="2051409"/>
            <a:ext cx="4006850" cy="1156536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역사박물관이 </a:t>
            </a:r>
            <a:r>
              <a:rPr lang="ko-KR" altLang="en-US" sz="2400" b="1" dirty="0">
                <a:solidFill>
                  <a:srgbClr val="FF0000"/>
                </a:solidFill>
              </a:rPr>
              <a:t>재미있던데</a:t>
            </a:r>
            <a:r>
              <a:rPr lang="ko-KR" altLang="en-US" sz="2400" dirty="0">
                <a:solidFill>
                  <a:schemeClr val="tx1"/>
                </a:solidFill>
              </a:rPr>
              <a:t> 거기 한번 가 봐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439085" y="2051409"/>
            <a:ext cx="3411939" cy="1332295"/>
          </a:xfrm>
          <a:prstGeom prst="wedgeRoundRectCallout">
            <a:avLst>
              <a:gd name="adj1" fmla="val 53818"/>
              <a:gd name="adj2" fmla="val 67536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방학 때 한국에 가는데 어디를 구경하면 좋을지 알려 줘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641439" y="1220808"/>
            <a:ext cx="8909123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던데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P.80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504860" y="39492"/>
            <a:ext cx="6582666" cy="976622"/>
            <a:chOff x="2504860" y="39492"/>
            <a:chExt cx="6582666" cy="976622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104475" y="86290"/>
              <a:ext cx="598305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던데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4860" y="39492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12005" y="2020354"/>
            <a:ext cx="3000889" cy="1079870"/>
          </a:xfrm>
          <a:prstGeom prst="wedgeRoundRectCallout">
            <a:avLst>
              <a:gd name="adj1" fmla="val 55024"/>
              <a:gd name="adj2" fmla="val 77309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이 한자 어떻게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읽는 줄 알아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96EF4D-2AA5-4001-A88D-5E633B14AE2E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312894" y="2602178"/>
            <a:ext cx="4545965" cy="3296285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425074" y="1916375"/>
            <a:ext cx="3552893" cy="1569417"/>
          </a:xfrm>
          <a:prstGeom prst="wedgeRoundRectCallout">
            <a:avLst>
              <a:gd name="adj1" fmla="val -70145"/>
              <a:gd name="adj2" fmla="val 42159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유진이가 한자를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읽을 줄 알던데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 err="1">
                <a:solidFill>
                  <a:schemeClr val="tx1"/>
                </a:solidFill>
              </a:rPr>
              <a:t>유진이한테</a:t>
            </a:r>
            <a:r>
              <a:rPr lang="ko-KR" altLang="en-US" sz="2400" dirty="0">
                <a:solidFill>
                  <a:schemeClr val="tx1"/>
                </a:solidFill>
              </a:rPr>
              <a:t> 물어봐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98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662032" y="1191682"/>
            <a:ext cx="8867936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던데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P.80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646366" y="86290"/>
            <a:ext cx="6339560" cy="929824"/>
            <a:chOff x="2646366" y="86290"/>
            <a:chExt cx="6339560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206075" y="86290"/>
              <a:ext cx="577985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던데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46366" y="86290"/>
              <a:ext cx="559709" cy="64633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6CA23B9-CF50-406B-93B7-65D63DEE1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2304" y="2261499"/>
            <a:ext cx="4274455" cy="354188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B0BB71-8456-40CF-8B64-CC960BDDF30C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982735" y="2094463"/>
            <a:ext cx="3857160" cy="1805165"/>
          </a:xfrm>
          <a:prstGeom prst="wedgeRoundRectCallout">
            <a:avLst>
              <a:gd name="adj1" fmla="val -62961"/>
              <a:gd name="adj2" fmla="val 2757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수빈이가 </a:t>
            </a:r>
            <a:r>
              <a:rPr lang="ko-KR" altLang="en-US" sz="2400" b="1" dirty="0">
                <a:solidFill>
                  <a:srgbClr val="FF0000"/>
                </a:solidFill>
              </a:rPr>
              <a:t>도서관 쪽으로 가던데</a:t>
            </a:r>
            <a:r>
              <a:rPr lang="ko-KR" altLang="en-US" sz="2400" dirty="0">
                <a:solidFill>
                  <a:schemeClr val="tx1"/>
                </a:solidFill>
              </a:rPr>
              <a:t> 아마 도서관에 가면 수빈이를 만나실 수 있을 거예요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450076" y="1925179"/>
            <a:ext cx="2810191" cy="1329713"/>
          </a:xfrm>
          <a:prstGeom prst="wedgeRoundRectCallout">
            <a:avLst>
              <a:gd name="adj1" fmla="val 66190"/>
              <a:gd name="adj2" fmla="val 2574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수빈이 어디 </a:t>
            </a:r>
            <a:r>
              <a:rPr lang="ko-KR" altLang="en-US" sz="2400" dirty="0" err="1">
                <a:solidFill>
                  <a:schemeClr val="tx1"/>
                </a:solidFill>
              </a:rPr>
              <a:t>갔니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696855" y="1274746"/>
            <a:ext cx="8798291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던데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P.80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697985" y="81002"/>
            <a:ext cx="6236321" cy="935112"/>
            <a:chOff x="2697985" y="81002"/>
            <a:chExt cx="6236321" cy="935112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257694" y="86290"/>
              <a:ext cx="567661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던데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97985" y="81002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268142" y="575205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55AE8B-3BFA-4B6F-80B4-1A5D9292B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3969" y="2818220"/>
            <a:ext cx="4142363" cy="3322994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829551" y="2080440"/>
            <a:ext cx="4362450" cy="1479189"/>
          </a:xfrm>
          <a:prstGeom prst="wedgeRoundRectCallout">
            <a:avLst>
              <a:gd name="adj1" fmla="val -60949"/>
              <a:gd name="adj2" fmla="val 5629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도서실에 </a:t>
            </a:r>
            <a:r>
              <a:rPr lang="ko-KR" altLang="en-US" sz="2400" b="1" dirty="0">
                <a:solidFill>
                  <a:srgbClr val="FF0000"/>
                </a:solidFill>
              </a:rPr>
              <a:t>한국 동화책이 많던데</a:t>
            </a:r>
            <a:r>
              <a:rPr lang="ko-KR" altLang="en-US" sz="2400" dirty="0">
                <a:solidFill>
                  <a:schemeClr val="tx1"/>
                </a:solidFill>
              </a:rPr>
              <a:t> 책을</a:t>
            </a:r>
            <a:r>
              <a:rPr lang="en-US" altLang="ko-KR" sz="2400" dirty="0">
                <a:solidFill>
                  <a:schemeClr val="tx1"/>
                </a:solidFill>
              </a:rPr>
              <a:t> </a:t>
            </a:r>
            <a:r>
              <a:rPr lang="ko-KR" altLang="en-US" sz="2400" dirty="0">
                <a:solidFill>
                  <a:schemeClr val="tx1"/>
                </a:solidFill>
              </a:rPr>
              <a:t>찾아서 한번 읽어봐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9"/>
            <a:ext cx="3091503" cy="10074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무슨 책을 읽으면 좋을까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808745" y="86290"/>
            <a:ext cx="6574511" cy="929824"/>
            <a:chOff x="2581211" y="86290"/>
            <a:chExt cx="5040917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140920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던데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81211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209550" y="3959944"/>
            <a:ext cx="116681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아까 너희 학년 아이들이 모여서 </a:t>
            </a:r>
            <a:r>
              <a:rPr lang="en-US" altLang="ko-KR" sz="2500" dirty="0"/>
              <a:t>(</a:t>
            </a:r>
            <a:r>
              <a:rPr lang="ko-KR" altLang="en-US" sz="2500" dirty="0"/>
              <a:t>열심히 이야기를 하고 있다</a:t>
            </a:r>
            <a:r>
              <a:rPr lang="en-US" altLang="ko-KR" sz="2500" dirty="0"/>
              <a:t>). </a:t>
            </a:r>
            <a:r>
              <a:rPr lang="ko-KR" altLang="en-US" sz="2500" dirty="0"/>
              <a:t>무슨 이야기를 </a:t>
            </a:r>
            <a:r>
              <a:rPr lang="ko-KR" altLang="en-US" sz="2500" dirty="0" err="1"/>
              <a:t>했어</a:t>
            </a:r>
            <a:r>
              <a:rPr lang="en-US" altLang="ko-KR" sz="2500" dirty="0"/>
              <a:t>?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1948" y="4429673"/>
            <a:ext cx="547365" cy="6037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4457573" y="4556495"/>
            <a:ext cx="47053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열심히 이야기를 하고 있던데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19075" y="5153046"/>
            <a:ext cx="11753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아까 너희 학년 아이들이 모여서 </a:t>
            </a:r>
            <a:r>
              <a:rPr lang="ko-KR" altLang="en-US" sz="2500" b="1" dirty="0">
                <a:solidFill>
                  <a:srgbClr val="FF0000"/>
                </a:solidFill>
              </a:rPr>
              <a:t>열심히 이야기를 하고 있던데</a:t>
            </a:r>
            <a:r>
              <a:rPr lang="en-US" altLang="ko-KR" sz="2500" b="1" dirty="0">
                <a:solidFill>
                  <a:srgbClr val="FF0000"/>
                </a:solidFill>
              </a:rPr>
              <a:t> </a:t>
            </a:r>
            <a:r>
              <a:rPr lang="ko-KR" altLang="en-US" sz="2500" dirty="0"/>
              <a:t>무슨 이야기를 </a:t>
            </a:r>
            <a:r>
              <a:rPr lang="ko-KR" altLang="en-US" sz="2500" dirty="0" err="1"/>
              <a:t>했어</a:t>
            </a:r>
            <a:r>
              <a:rPr lang="en-US" altLang="ko-KR" sz="2500" dirty="0"/>
              <a:t>?</a:t>
            </a:r>
            <a:endParaRPr lang="en-US" sz="25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7718516" y="3171727"/>
            <a:ext cx="36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https://www.123rf.com/stockphoto/meeting_cartoon.html?sti=o13i4xsaggeqb1jtmr|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19616C-C6E5-4A06-ABCD-9822F451F3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1283" y="1244428"/>
            <a:ext cx="2889434" cy="2239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46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394215" y="86290"/>
            <a:ext cx="6707859" cy="929824"/>
            <a:chOff x="2519098" y="86290"/>
            <a:chExt cx="5396544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078807" y="86290"/>
              <a:ext cx="4836835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던데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19098" y="109351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56536" y="3754608"/>
            <a:ext cx="118687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          지난번 이야기대회 때 보니까 </a:t>
            </a:r>
            <a:r>
              <a:rPr lang="en-US" altLang="ko-KR" sz="2500" dirty="0"/>
              <a:t>(</a:t>
            </a:r>
            <a:r>
              <a:rPr lang="ko-KR" altLang="en-US" sz="2500" dirty="0"/>
              <a:t>수빈이가 한국어 발음과 억양이 자연스럽다</a:t>
            </a:r>
            <a:r>
              <a:rPr lang="en-US" altLang="ko-KR" sz="2500" dirty="0"/>
              <a:t>).</a:t>
            </a:r>
          </a:p>
          <a:p>
            <a:r>
              <a:rPr lang="ko-KR" altLang="en-US" sz="2500" dirty="0"/>
              <a:t>          수빈이가 어때</a:t>
            </a:r>
            <a:r>
              <a:rPr lang="en-US" altLang="ko-KR" sz="2500" dirty="0"/>
              <a:t>?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7964" y="4437894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4602094" y="4440201"/>
            <a:ext cx="66591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수빈이가 한국어 발음과 억양이 자연스럽던데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66700" y="5061141"/>
            <a:ext cx="1165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       지난번 이야기대회 때 보니까 </a:t>
            </a:r>
            <a:r>
              <a:rPr lang="ko-KR" altLang="en-US" sz="2500" b="1" dirty="0">
                <a:solidFill>
                  <a:srgbClr val="FF0000"/>
                </a:solidFill>
              </a:rPr>
              <a:t>수빈이가 한국어 발음과 억양이 자연스럽던데</a:t>
            </a:r>
            <a:endParaRPr lang="en-US" altLang="ko-KR" sz="2500" dirty="0"/>
          </a:p>
          <a:p>
            <a:r>
              <a:rPr lang="en-US" sz="2500" dirty="0"/>
              <a:t>       </a:t>
            </a:r>
            <a:r>
              <a:rPr lang="ko-KR" altLang="en-US" sz="2500" dirty="0"/>
              <a:t>수빈이가 어때</a:t>
            </a:r>
            <a:r>
              <a:rPr lang="en-US" altLang="ko-KR" sz="2500" dirty="0"/>
              <a:t>?</a:t>
            </a:r>
            <a:endParaRPr lang="en-US" sz="25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8CC863-82A4-48B6-B397-131EFEDB9D3B}"/>
              </a:ext>
            </a:extLst>
          </p:cNvPr>
          <p:cNvSpPr/>
          <p:nvPr/>
        </p:nvSpPr>
        <p:spPr>
          <a:xfrm>
            <a:off x="7309660" y="3343794"/>
            <a:ext cx="499970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https://www.freepik.com/free-photos-vectors/speak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CE7197-4147-41C8-9577-DB910D9373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6995" y="1141580"/>
            <a:ext cx="2198010" cy="255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8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297AE0-E65D-4FB4-AC62-F1CF4E3E8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632" y="2137793"/>
            <a:ext cx="4182855" cy="2818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411415" y="86290"/>
            <a:ext cx="6809461" cy="929824"/>
            <a:chOff x="2411415" y="86290"/>
            <a:chExt cx="6809461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71124" y="86290"/>
              <a:ext cx="624975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던데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11415" y="90598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4904974" y="2475874"/>
            <a:ext cx="69377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dirty="0"/>
              <a:t>(</a:t>
            </a:r>
            <a:r>
              <a:rPr lang="ko-KR" altLang="en-US" sz="2500" dirty="0"/>
              <a:t>그 만화 영화가 재미있다고 하다</a:t>
            </a:r>
            <a:r>
              <a:rPr lang="en-US" altLang="ko-KR" sz="2500" dirty="0"/>
              <a:t>) </a:t>
            </a:r>
            <a:r>
              <a:rPr lang="ko-KR" altLang="en-US" sz="2500" dirty="0"/>
              <a:t>보러 갈까</a:t>
            </a:r>
            <a:r>
              <a:rPr lang="en-US" altLang="ko-KR" sz="2500" dirty="0"/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0241" y="3244928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5373748" y="3282985"/>
            <a:ext cx="53540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그 만화 영화가 재미있다고 하던데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5009171" y="4090097"/>
            <a:ext cx="74771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그 만화 영화가 재미있다고 하던데 </a:t>
            </a:r>
            <a:r>
              <a:rPr lang="ko-KR" altLang="en-US" sz="2500" dirty="0"/>
              <a:t>보러 갈까</a:t>
            </a:r>
            <a:r>
              <a:rPr lang="en-US" altLang="ko-KR" sz="2500" dirty="0"/>
              <a:t>?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4FE63B-D16F-4FB7-9303-3DB7DC698A6D}"/>
              </a:ext>
            </a:extLst>
          </p:cNvPr>
          <p:cNvSpPr/>
          <p:nvPr/>
        </p:nvSpPr>
        <p:spPr>
          <a:xfrm>
            <a:off x="694820" y="5341649"/>
            <a:ext cx="43143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https://www.rd.com/culture/best-cartoon-movies/</a:t>
            </a:r>
          </a:p>
        </p:txBody>
      </p:sp>
    </p:spTree>
    <p:extLst>
      <p:ext uri="{BB962C8B-B14F-4D97-AF65-F5344CB8AC3E}">
        <p14:creationId xmlns:p14="http://schemas.microsoft.com/office/powerpoint/2010/main" val="202751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376502" y="110830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* </a:t>
            </a:r>
            <a:r>
              <a:rPr lang="en-US" altLang="ko-KR" sz="3600" dirty="0">
                <a:solidFill>
                  <a:srgbClr val="FF0000"/>
                </a:solidFill>
              </a:rPr>
              <a:t>-(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 셈이다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331258" y="2927220"/>
            <a:ext cx="11285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수업 시간에 한국어로 발표를 할 수 있어요</a:t>
            </a:r>
            <a:r>
              <a:rPr lang="en-US" altLang="ko-KR" sz="2400" dirty="0"/>
              <a:t>. </a:t>
            </a:r>
            <a:r>
              <a:rPr lang="ko-KR" altLang="en-US" sz="2400" dirty="0"/>
              <a:t>그 정도면 한국어를 </a:t>
            </a:r>
            <a:r>
              <a:rPr lang="ko-KR" altLang="en-US" sz="2400" b="1" dirty="0">
                <a:solidFill>
                  <a:srgbClr val="FF0000"/>
                </a:solidFill>
              </a:rPr>
              <a:t>잘하는 셈이지요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331258" y="3551187"/>
            <a:ext cx="11195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2. </a:t>
            </a:r>
            <a:r>
              <a:rPr lang="ko-KR" altLang="en-US" sz="2400" dirty="0"/>
              <a:t>그 많은 간식을 제가 다 </a:t>
            </a:r>
            <a:r>
              <a:rPr lang="ko-KR" altLang="en-US" sz="2400" b="1" dirty="0">
                <a:solidFill>
                  <a:srgbClr val="FF0000"/>
                </a:solidFill>
              </a:rPr>
              <a:t>먹은 셈이에요</a:t>
            </a:r>
            <a:r>
              <a:rPr lang="en-US" altLang="ko-KR" sz="2400" b="1" dirty="0">
                <a:solidFill>
                  <a:srgbClr val="FF0000"/>
                </a:solidFill>
              </a:rPr>
              <a:t>. </a:t>
            </a:r>
            <a:r>
              <a:rPr lang="ko-KR" altLang="en-US" sz="2400" dirty="0"/>
              <a:t>배가 너무 불러서 저녁을 못 </a:t>
            </a:r>
            <a:r>
              <a:rPr lang="ko-KR" altLang="en-US" sz="2400" dirty="0" err="1"/>
              <a:t>먹겠어요</a:t>
            </a:r>
            <a:r>
              <a:rPr lang="en-US" altLang="ko-KR" sz="2400" dirty="0"/>
              <a:t>.</a:t>
            </a:r>
            <a:r>
              <a:rPr lang="ko-KR" altLang="en-US" sz="2400" dirty="0"/>
              <a:t> 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76828" y="4175154"/>
            <a:ext cx="11285846" cy="1717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 </a:t>
            </a:r>
            <a:r>
              <a:rPr lang="en-US" altLang="ko-KR" sz="2500" dirty="0"/>
              <a:t>3.</a:t>
            </a:r>
            <a:r>
              <a:rPr lang="ko-KR" altLang="en-US" sz="2500" dirty="0"/>
              <a:t> </a:t>
            </a:r>
            <a:r>
              <a:rPr lang="en-US" altLang="ko-KR" sz="2400" dirty="0"/>
              <a:t>A</a:t>
            </a:r>
            <a:r>
              <a:rPr lang="ko-KR" altLang="en-US" sz="2400" dirty="0"/>
              <a:t>  시험 결과는 어때</a:t>
            </a:r>
            <a:r>
              <a:rPr lang="en-US" altLang="ko-KR" sz="2400" dirty="0"/>
              <a:t>? 80</a:t>
            </a:r>
            <a:r>
              <a:rPr lang="ko-KR" altLang="en-US" sz="2400" dirty="0"/>
              <a:t>점이면 지난번보다 많이 떨어졌구나</a:t>
            </a:r>
            <a:r>
              <a:rPr lang="en-US" altLang="ko-KR" sz="2400" dirty="0"/>
              <a:t>.</a:t>
            </a:r>
            <a:endParaRPr lang="en-US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      B </a:t>
            </a:r>
            <a:r>
              <a:rPr lang="ko-KR" altLang="en-US" sz="2400" dirty="0"/>
              <a:t> 이번 시험은 정말 어려웠어요</a:t>
            </a:r>
            <a:r>
              <a:rPr lang="en-US" altLang="ko-KR" sz="2400" dirty="0"/>
              <a:t>. 90</a:t>
            </a:r>
            <a:r>
              <a:rPr lang="ko-KR" altLang="en-US" sz="2400" dirty="0"/>
              <a:t>점 이상이 한 명도 없으니까 이 정도면 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solidFill>
                  <a:srgbClr val="FF0000"/>
                </a:solidFill>
              </a:rPr>
              <a:t>          </a:t>
            </a:r>
            <a:r>
              <a:rPr lang="ko-KR" altLang="en-US" sz="2400" b="1" dirty="0">
                <a:solidFill>
                  <a:srgbClr val="FF0000"/>
                </a:solidFill>
              </a:rPr>
              <a:t>잘 본 셈이에요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  (Attached to a </a:t>
            </a:r>
            <a:r>
              <a:rPr lang="en-US" altLang="ko-KR" sz="2800" dirty="0"/>
              <a:t>verb or</a:t>
            </a:r>
            <a:r>
              <a:rPr lang="ko-KR" altLang="en-US" sz="2800" dirty="0"/>
              <a:t> </a:t>
            </a:r>
            <a:r>
              <a:rPr lang="en-US" altLang="ko-KR" sz="2800" dirty="0"/>
              <a:t>an adjective</a:t>
            </a:r>
            <a:r>
              <a:rPr lang="en-US" sz="2800" dirty="0"/>
              <a:t>) This is used when one does not want to be specific but close enough.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16DDFE-6F0E-4DB6-B075-A60C9462EC5F}"/>
              </a:ext>
            </a:extLst>
          </p:cNvPr>
          <p:cNvGrpSpPr/>
          <p:nvPr/>
        </p:nvGrpSpPr>
        <p:grpSpPr>
          <a:xfrm>
            <a:off x="3033040" y="67110"/>
            <a:ext cx="6498310" cy="949004"/>
            <a:chOff x="3033040" y="67110"/>
            <a:chExt cx="5417053" cy="949004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7437F555-5FDE-454D-BC5E-E2D59A4372CA}"/>
                </a:ext>
              </a:extLst>
            </p:cNvPr>
            <p:cNvSpPr txBox="1">
              <a:spLocks/>
            </p:cNvSpPr>
            <p:nvPr/>
          </p:nvSpPr>
          <p:spPr>
            <a:xfrm>
              <a:off x="3592748" y="86290"/>
              <a:ext cx="4857345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셈이다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362CC2A-734F-4F10-8744-77AD22861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35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608" y="3394102"/>
            <a:ext cx="37404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우리 반이 이기다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3319235"/>
            <a:ext cx="54200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우리 반이 이긴 셈이다</a:t>
            </a:r>
            <a:r>
              <a:rPr lang="en-US" altLang="ko-KR" sz="3200" dirty="0"/>
              <a:t>.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1" y="2644135"/>
            <a:ext cx="37798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보고서를 다 끝내다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2531835"/>
            <a:ext cx="54200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보고서를 다 끝낸 셈이다</a:t>
            </a:r>
            <a:r>
              <a:rPr lang="en-US" altLang="ko-KR" sz="3200" dirty="0"/>
              <a:t>.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1" y="4144069"/>
            <a:ext cx="32265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공짜로 사다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1" y="4106635"/>
            <a:ext cx="5195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공짜로 산 셈이다</a:t>
            </a:r>
            <a:r>
              <a:rPr lang="en-US" altLang="ko-KR" sz="3200" dirty="0"/>
              <a:t>.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2" y="4894035"/>
            <a:ext cx="26296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아침을 먹다</a:t>
            </a:r>
            <a:endParaRPr lang="ko-KR" altLang="en-US" sz="3200" dirty="0"/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894035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아침을 먹은 셈이다</a:t>
            </a:r>
            <a:r>
              <a:rPr lang="en-US" altLang="ko-KR" sz="3200" dirty="0"/>
              <a:t>.</a:t>
            </a:r>
            <a:r>
              <a:rPr lang="ko-KR" altLang="en-US" sz="3200" dirty="0"/>
              <a:t> 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130062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‘-(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셈이다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or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adjective +</a:t>
            </a:r>
            <a:r>
              <a:rPr lang="en-US" altLang="ko-KR" sz="3000" dirty="0">
                <a:solidFill>
                  <a:srgbClr val="FF0000"/>
                </a:solidFill>
              </a:rPr>
              <a:t> (</a:t>
            </a:r>
            <a:r>
              <a:rPr lang="ko-KR" altLang="en-US" sz="3000" dirty="0">
                <a:solidFill>
                  <a:srgbClr val="FF0000"/>
                </a:solidFill>
              </a:rPr>
              <a:t>으</a:t>
            </a:r>
            <a:r>
              <a:rPr lang="en-US" altLang="ko-KR" sz="3000" dirty="0">
                <a:solidFill>
                  <a:srgbClr val="FF0000"/>
                </a:solidFill>
              </a:rPr>
              <a:t>)</a:t>
            </a:r>
            <a:r>
              <a:rPr lang="ko-KR" altLang="en-US" sz="3000" dirty="0">
                <a:solidFill>
                  <a:srgbClr val="FF0000"/>
                </a:solidFill>
              </a:rPr>
              <a:t>ㄴ</a:t>
            </a:r>
            <a:r>
              <a:rPr lang="en-US" altLang="ko-KR" sz="3000" dirty="0">
                <a:solidFill>
                  <a:srgbClr val="FF0000"/>
                </a:solidFill>
              </a:rPr>
              <a:t>/</a:t>
            </a:r>
            <a:r>
              <a:rPr lang="ko-KR" altLang="en-US" sz="3000" dirty="0">
                <a:solidFill>
                  <a:srgbClr val="FF0000"/>
                </a:solidFill>
              </a:rPr>
              <a:t>는 셈이다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105400" y="284532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105400" y="363272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105400" y="442012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105400" y="5207522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286250" y="2716712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2595565" y="37751"/>
            <a:ext cx="6441161" cy="978363"/>
            <a:chOff x="2315710" y="37751"/>
            <a:chExt cx="6441161" cy="978363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2875419" y="86290"/>
              <a:ext cx="588145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셈이다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15710" y="37751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109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59BB9625-805F-8145-B596-B6991F1A2AD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1DD977-BEC0-4EE1-9367-AB087DA11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E94C84-F8B0-4710-93D3-E9A63D4FFC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3772"/>
            <a:ext cx="10515600" cy="602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89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777971" y="1288774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셈이다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P.81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415920" y="74799"/>
            <a:ext cx="6750981" cy="941315"/>
            <a:chOff x="2415920" y="74799"/>
            <a:chExt cx="6750981" cy="941315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025100" y="86290"/>
              <a:ext cx="614180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셈이다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5920" y="74799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277502" y="3086667"/>
            <a:ext cx="4123944" cy="2853634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666591" y="1965953"/>
            <a:ext cx="4264153" cy="1600630"/>
          </a:xfrm>
          <a:prstGeom prst="wedgeRoundRectCallout">
            <a:avLst>
              <a:gd name="adj1" fmla="val -59910"/>
              <a:gd name="adj2" fmla="val 5457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마지막으로 읽어 보고 띄어쓰기와 글자 틀린 것만 확인하면 되니까 거의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끝낸 셈이야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9247" y="2345379"/>
            <a:ext cx="2908255" cy="10836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보고서는 다 </a:t>
            </a:r>
            <a:r>
              <a:rPr lang="ko-KR" altLang="en-US" sz="2400" dirty="0" err="1">
                <a:solidFill>
                  <a:schemeClr val="tx1"/>
                </a:solidFill>
              </a:rPr>
              <a:t>끝냈어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23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477974" y="86290"/>
            <a:ext cx="6593559" cy="929824"/>
            <a:chOff x="2753185" y="86290"/>
            <a:chExt cx="5743993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312894" y="86290"/>
              <a:ext cx="5184284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셈이다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3185" y="150388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66E983-EBB7-45DE-A476-2478BBE88739}"/>
              </a:ext>
            </a:extLst>
          </p:cNvPr>
          <p:cNvSpPr txBox="1"/>
          <p:nvPr/>
        </p:nvSpPr>
        <p:spPr>
          <a:xfrm>
            <a:off x="1777971" y="1223655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셈이다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P.81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0D712C-F721-4785-A6B7-B43E8500C1D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571876" y="3267075"/>
            <a:ext cx="3843024" cy="2731203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17536" y="2113363"/>
            <a:ext cx="4239597" cy="1487088"/>
          </a:xfrm>
          <a:prstGeom prst="wedgeRoundRectCallout">
            <a:avLst>
              <a:gd name="adj1" fmla="val -60714"/>
              <a:gd name="adj2" fmla="val 73991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옆 반에는 학교 대표 선수가 두 명이나 있으니까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우리 반이 </a:t>
            </a:r>
            <a:r>
              <a:rPr lang="ko-KR" altLang="en-US" sz="2400" b="1" dirty="0">
                <a:solidFill>
                  <a:srgbClr val="FF0000"/>
                </a:solidFill>
              </a:rPr>
              <a:t>이긴 셈이야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20">
            <a:extLst>
              <a:ext uri="{FF2B5EF4-FFF2-40B4-BE49-F238E27FC236}">
                <a16:creationId xmlns:a16="http://schemas.microsoft.com/office/drawing/2014/main" id="{E28C634A-3D1B-438E-B33A-F8D6E30E8C4B}"/>
              </a:ext>
            </a:extLst>
          </p:cNvPr>
          <p:cNvSpPr/>
          <p:nvPr/>
        </p:nvSpPr>
        <p:spPr>
          <a:xfrm>
            <a:off x="659410" y="2156520"/>
            <a:ext cx="3455390" cy="1077627"/>
          </a:xfrm>
          <a:prstGeom prst="wedgeRoundRectCallout">
            <a:avLst>
              <a:gd name="adj1" fmla="val 52524"/>
              <a:gd name="adj2" fmla="val 8153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옆 반과 농구 시합에서 비겨서 아쉬워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1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395644" y="74799"/>
            <a:ext cx="6733262" cy="941315"/>
            <a:chOff x="2498532" y="74799"/>
            <a:chExt cx="5646387" cy="941315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058242" y="86290"/>
              <a:ext cx="508667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셈이다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8532" y="74799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044921-98B5-45F9-B156-87651059F965}"/>
              </a:ext>
            </a:extLst>
          </p:cNvPr>
          <p:cNvSpPr txBox="1"/>
          <p:nvPr/>
        </p:nvSpPr>
        <p:spPr>
          <a:xfrm>
            <a:off x="1777969" y="1241795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셈이다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P.81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A5DE7F-22D5-4E8C-984E-4F37D7B0A24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635828" y="2724160"/>
            <a:ext cx="3667432" cy="2907481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676041" y="1949680"/>
            <a:ext cx="4333875" cy="1760712"/>
          </a:xfrm>
          <a:prstGeom prst="wedgeRoundRectCallout">
            <a:avLst>
              <a:gd name="adj1" fmla="val -57805"/>
              <a:gd name="adj2" fmla="val 23766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30</a:t>
            </a:r>
            <a:r>
              <a:rPr lang="ko-KR" altLang="en-US" sz="2400" dirty="0">
                <a:solidFill>
                  <a:schemeClr val="tx1"/>
                </a:solidFill>
              </a:rPr>
              <a:t>만 </a:t>
            </a:r>
            <a:r>
              <a:rPr lang="ko-KR" altLang="en-US" sz="2400" dirty="0" err="1">
                <a:solidFill>
                  <a:schemeClr val="tx1"/>
                </a:solidFill>
              </a:rPr>
              <a:t>원짜리</a:t>
            </a:r>
            <a:r>
              <a:rPr lang="ko-KR" altLang="en-US" sz="2400" dirty="0">
                <a:solidFill>
                  <a:schemeClr val="tx1"/>
                </a:solidFill>
              </a:rPr>
              <a:t> 게임기를 세일 기간에 </a:t>
            </a:r>
            <a:r>
              <a:rPr lang="en-US" altLang="ko-KR" sz="2400" dirty="0">
                <a:solidFill>
                  <a:schemeClr val="tx1"/>
                </a:solidFill>
              </a:rPr>
              <a:t>5 </a:t>
            </a:r>
            <a:r>
              <a:rPr lang="ko-KR" altLang="en-US" sz="2400" dirty="0">
                <a:solidFill>
                  <a:schemeClr val="tx1"/>
                </a:solidFill>
              </a:rPr>
              <a:t>만 원에 샀으니까 게임기를 거의 공짜로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산 셈이에요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r>
              <a:rPr lang="ko-KR" altLang="en-US" sz="2400" b="1" dirty="0">
                <a:solidFill>
                  <a:srgbClr val="FF0000"/>
                </a:solidFill>
              </a:rPr>
              <a:t>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Rounded Rectangular Callout 20">
            <a:extLst>
              <a:ext uri="{FF2B5EF4-FFF2-40B4-BE49-F238E27FC236}">
                <a16:creationId xmlns:a16="http://schemas.microsoft.com/office/drawing/2014/main" id="{5B0667B7-CF90-4F06-B0D1-D714B1955E09}"/>
              </a:ext>
            </a:extLst>
          </p:cNvPr>
          <p:cNvSpPr/>
          <p:nvPr/>
        </p:nvSpPr>
        <p:spPr>
          <a:xfrm>
            <a:off x="345370" y="1975259"/>
            <a:ext cx="3290458" cy="1291352"/>
          </a:xfrm>
          <a:prstGeom prst="wedgeRoundRectCallout">
            <a:avLst>
              <a:gd name="adj1" fmla="val 54420"/>
              <a:gd name="adj2" fmla="val 6239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게임기가 </a:t>
            </a:r>
            <a:r>
              <a:rPr lang="en-US" altLang="ko-KR" sz="2400" dirty="0">
                <a:solidFill>
                  <a:schemeClr val="tx1"/>
                </a:solidFill>
              </a:rPr>
              <a:t>5</a:t>
            </a:r>
            <a:r>
              <a:rPr lang="ko-KR" altLang="en-US" sz="2400" dirty="0">
                <a:solidFill>
                  <a:schemeClr val="tx1"/>
                </a:solidFill>
              </a:rPr>
              <a:t>만 원이면 너무 비싼 것 같구나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0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292814" y="57194"/>
            <a:ext cx="6856667" cy="958920"/>
            <a:chOff x="2403434" y="57194"/>
            <a:chExt cx="5831987" cy="958920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041102" y="86290"/>
              <a:ext cx="5194319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셈이다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3434" y="57194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A2C848-9563-409B-894D-96A5D66E5DD1}"/>
              </a:ext>
            </a:extLst>
          </p:cNvPr>
          <p:cNvSpPr txBox="1"/>
          <p:nvPr/>
        </p:nvSpPr>
        <p:spPr>
          <a:xfrm>
            <a:off x="1777971" y="1300981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셈이다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P.81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79D44C6-0C78-453B-81FF-332633B1A6A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115865" y="2701437"/>
            <a:ext cx="3830320" cy="3173730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400926" y="2029838"/>
            <a:ext cx="4518700" cy="1875412"/>
          </a:xfrm>
          <a:prstGeom prst="wedgeRoundRectCallout">
            <a:avLst>
              <a:gd name="adj1" fmla="val -62303"/>
              <a:gd name="adj2" fmla="val 4197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밥을 먹지는 않았지만 우유도 마시고 과일도 많이 먹었으니까 아침을 </a:t>
            </a:r>
            <a:r>
              <a:rPr lang="ko-KR" altLang="en-US" sz="2400" b="1" dirty="0">
                <a:solidFill>
                  <a:srgbClr val="FF0000"/>
                </a:solidFill>
              </a:rPr>
              <a:t>먹은 셈이에요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Rounded Rectangular Callout 20">
            <a:extLst>
              <a:ext uri="{FF2B5EF4-FFF2-40B4-BE49-F238E27FC236}">
                <a16:creationId xmlns:a16="http://schemas.microsoft.com/office/drawing/2014/main" id="{F88BF0C7-1FDB-41B9-9B01-001759B49E89}"/>
              </a:ext>
            </a:extLst>
          </p:cNvPr>
          <p:cNvSpPr/>
          <p:nvPr/>
        </p:nvSpPr>
        <p:spPr>
          <a:xfrm>
            <a:off x="718021" y="2109068"/>
            <a:ext cx="2559939" cy="977028"/>
          </a:xfrm>
          <a:prstGeom prst="wedgeRoundRectCallout">
            <a:avLst>
              <a:gd name="adj1" fmla="val 51813"/>
              <a:gd name="adj2" fmla="val 7642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아침을 </a:t>
            </a:r>
            <a:r>
              <a:rPr lang="ko-KR" altLang="en-US" sz="2400" dirty="0" err="1">
                <a:solidFill>
                  <a:schemeClr val="tx1"/>
                </a:solidFill>
              </a:rPr>
              <a:t>먹었니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69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273425" y="86290"/>
            <a:ext cx="6934033" cy="929824"/>
            <a:chOff x="2409445" y="86290"/>
            <a:chExt cx="5692391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93226" y="86290"/>
              <a:ext cx="5108610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셈이다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9445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5445362" y="2831745"/>
            <a:ext cx="43219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이번 학기도 끝난 셈이에요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4756150" y="2027613"/>
            <a:ext cx="670303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방학이 곧 시작되니까 </a:t>
            </a:r>
            <a:r>
              <a:rPr lang="en-US" altLang="ko-KR" sz="2500" dirty="0"/>
              <a:t>_____________.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5494228" y="3635877"/>
            <a:ext cx="32143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 err="1"/>
              <a:t>공부할걸</a:t>
            </a:r>
            <a:r>
              <a:rPr lang="ko-KR" altLang="en-US" sz="2500" dirty="0"/>
              <a:t> </a:t>
            </a:r>
            <a:r>
              <a:rPr lang="ko-KR" altLang="en-US" sz="2500" dirty="0" err="1"/>
              <a:t>그랬어요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5494228" y="4440010"/>
            <a:ext cx="36222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이번 </a:t>
            </a:r>
            <a:r>
              <a:rPr lang="ko-KR" altLang="en-US" sz="2500" dirty="0" err="1"/>
              <a:t>학기라는데요</a:t>
            </a:r>
            <a:r>
              <a:rPr lang="en-US" altLang="ko-KR" sz="2500" dirty="0"/>
              <a:t>.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038B2E2-9F66-41C2-A267-DBE6BC8AD1E5}"/>
              </a:ext>
            </a:extLst>
          </p:cNvPr>
          <p:cNvSpPr/>
          <p:nvPr/>
        </p:nvSpPr>
        <p:spPr>
          <a:xfrm>
            <a:off x="5379140" y="2868867"/>
            <a:ext cx="444717" cy="4770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F9D45-A9C5-495C-A9D5-45396B431382}"/>
              </a:ext>
            </a:extLst>
          </p:cNvPr>
          <p:cNvSpPr txBox="1"/>
          <p:nvPr/>
        </p:nvSpPr>
        <p:spPr>
          <a:xfrm>
            <a:off x="885426" y="5183359"/>
            <a:ext cx="3250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http://www.heraldjournal.co.kr/news/articleView.html?idxno=1387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63243B-9237-474A-94A9-201BCAE140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491" y="1816721"/>
            <a:ext cx="4371661" cy="3000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721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290765" y="86290"/>
            <a:ext cx="7050761" cy="929824"/>
            <a:chOff x="2290765" y="86290"/>
            <a:chExt cx="7050761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850475" y="86290"/>
              <a:ext cx="649105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셈이다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90765" y="125847"/>
              <a:ext cx="559709" cy="646331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3965774" y="2736247"/>
            <a:ext cx="50791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나무가 사라지는 셈이니까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3722286" y="1893650"/>
            <a:ext cx="877649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나무젓가락을 쓰면 그만큼 </a:t>
            </a:r>
            <a:r>
              <a:rPr lang="en-US" altLang="ko-KR" sz="2500" dirty="0"/>
              <a:t>__________ </a:t>
            </a:r>
            <a:r>
              <a:rPr lang="ko-KR" altLang="en-US" sz="2500" dirty="0"/>
              <a:t>쓰지 </a:t>
            </a:r>
            <a:r>
              <a:rPr lang="ko-KR" altLang="en-US" sz="2500" dirty="0" err="1"/>
              <a:t>말아야겠지요</a:t>
            </a:r>
            <a:r>
              <a:rPr lang="en-US" altLang="ko-KR" sz="2500" dirty="0"/>
              <a:t>?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3965774" y="3578844"/>
            <a:ext cx="48616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나무가 사라질 뿐만 아니라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3965774" y="4421442"/>
            <a:ext cx="53218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나무가 사라질 수록 </a:t>
            </a:r>
            <a:r>
              <a:rPr lang="en-US" sz="2500" dirty="0"/>
              <a:t> 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240317-15FB-4BB1-894A-0F1F1267AC1D}"/>
              </a:ext>
            </a:extLst>
          </p:cNvPr>
          <p:cNvSpPr/>
          <p:nvPr/>
        </p:nvSpPr>
        <p:spPr>
          <a:xfrm>
            <a:off x="3921891" y="2761696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0265C9-4543-4051-A36E-0653DBD76D4C}"/>
              </a:ext>
            </a:extLst>
          </p:cNvPr>
          <p:cNvSpPr txBox="1"/>
          <p:nvPr/>
        </p:nvSpPr>
        <p:spPr>
          <a:xfrm>
            <a:off x="357024" y="5065482"/>
            <a:ext cx="36087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https://www.memecenter.com/fun/1579915/no-trees-to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4BA0E0-A50E-40D0-99A2-B850F32E14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500" y="1902607"/>
            <a:ext cx="2916069" cy="2926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343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133328" y="70116"/>
            <a:ext cx="7133310" cy="945998"/>
            <a:chOff x="2397238" y="70116"/>
            <a:chExt cx="5040917" cy="945998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56947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–(</a:t>
              </a:r>
              <a:r>
                <a:rPr lang="ko-KR" altLang="en-US" sz="2800" dirty="0">
                  <a:solidFill>
                    <a:srgbClr val="FF0000"/>
                  </a:solidFill>
                </a:rPr>
                <a:t>으</a:t>
              </a:r>
              <a:r>
                <a:rPr lang="en-US" altLang="ko-KR" sz="2800" dirty="0">
                  <a:solidFill>
                    <a:srgbClr val="FF0000"/>
                  </a:solidFill>
                </a:rPr>
                <a:t>)</a:t>
              </a:r>
              <a:r>
                <a:rPr lang="ko-KR" altLang="en-US" sz="2800" dirty="0">
                  <a:solidFill>
                    <a:srgbClr val="FF0000"/>
                  </a:solidFill>
                </a:rPr>
                <a:t>ㄴ</a:t>
              </a:r>
              <a:r>
                <a:rPr lang="en-US" altLang="ko-KR" sz="2800" dirty="0">
                  <a:solidFill>
                    <a:srgbClr val="FF0000"/>
                  </a:solidFill>
                </a:rPr>
                <a:t>/</a:t>
              </a:r>
              <a:r>
                <a:rPr lang="ko-KR" altLang="en-US" sz="2800" dirty="0">
                  <a:solidFill>
                    <a:srgbClr val="FF0000"/>
                  </a:solidFill>
                </a:rPr>
                <a:t>는 셈이다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97238" y="70116"/>
              <a:ext cx="559709" cy="646331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5129948" y="3064906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시간을 낭비하기 일쑤예요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5129948" y="1617112"/>
            <a:ext cx="6745514" cy="1183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몇 시간 동안 검색한 자료가 발표에 별로 도움이 </a:t>
            </a:r>
            <a:endParaRPr lang="en-US" altLang="ko-KR" sz="2500" dirty="0"/>
          </a:p>
          <a:p>
            <a:pPr>
              <a:lnSpc>
                <a:spcPct val="150000"/>
              </a:lnSpc>
            </a:pPr>
            <a:r>
              <a:rPr lang="ko-KR" altLang="en-US" sz="2500" dirty="0"/>
              <a:t>되지 않을 것 같아요</a:t>
            </a:r>
            <a:r>
              <a:rPr lang="en-US" altLang="ko-KR" sz="2500" dirty="0"/>
              <a:t>.  </a:t>
            </a:r>
            <a:r>
              <a:rPr lang="ko-KR" altLang="en-US" sz="2500" dirty="0"/>
              <a:t> </a:t>
            </a:r>
            <a:r>
              <a:rPr lang="en-US" altLang="ko-KR" sz="2500" dirty="0"/>
              <a:t>________.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5129948" y="3806032"/>
            <a:ext cx="597083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괜히 시간만 낭비한 셈이에요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5129948" y="4547158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시간을 내곤 했어요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1355A44-79AB-416B-B8A0-6AD241CEEFA6}"/>
              </a:ext>
            </a:extLst>
          </p:cNvPr>
          <p:cNvSpPr/>
          <p:nvPr/>
        </p:nvSpPr>
        <p:spPr>
          <a:xfrm>
            <a:off x="5038430" y="3862734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014DA9-5730-4845-B9B0-66FD69218075}"/>
              </a:ext>
            </a:extLst>
          </p:cNvPr>
          <p:cNvSpPr/>
          <p:nvPr/>
        </p:nvSpPr>
        <p:spPr>
          <a:xfrm>
            <a:off x="693377" y="4956818"/>
            <a:ext cx="39192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https://www.shutterstock.com/video/clip-1009030433-man-searching-web-using-search-bar-browser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C1368A-4B58-4DE5-AAD0-A2EF2F7849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538" y="1983917"/>
            <a:ext cx="4477524" cy="2546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84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397" y="129803"/>
            <a:ext cx="3375517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 </a:t>
            </a:r>
            <a:r>
              <a:rPr lang="en-US" altLang="ko-KR" sz="2800" dirty="0">
                <a:solidFill>
                  <a:srgbClr val="000000"/>
                </a:solidFill>
              </a:rPr>
              <a:t>P.82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715209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Unit 8  </a:t>
            </a:r>
            <a:r>
              <a:rPr lang="ko-KR" altLang="en-US" sz="2800" dirty="0">
                <a:solidFill>
                  <a:schemeClr val="tx1"/>
                </a:solidFill>
              </a:rPr>
              <a:t>이모저모 세상 소식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3" name="015_8과듣고말하기">
            <a:hlinkClick r:id="" action="ppaction://media"/>
            <a:extLst>
              <a:ext uri="{FF2B5EF4-FFF2-40B4-BE49-F238E27FC236}">
                <a16:creationId xmlns:a16="http://schemas.microsoft.com/office/drawing/2014/main" id="{3DAEBBB1-E1DD-460B-9B20-B19AC04444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78193" y="98719"/>
            <a:ext cx="701964" cy="7019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C490B1-9ABE-4AFB-A76D-61607B4CF7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960" y="1767848"/>
            <a:ext cx="3896665" cy="33223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E28953-B869-40BC-B8A6-A4DF8D1ED0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1059876"/>
            <a:ext cx="5340225" cy="480785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68EB049-4C30-462E-AC73-0786E82088D5}"/>
              </a:ext>
            </a:extLst>
          </p:cNvPr>
          <p:cNvSpPr/>
          <p:nvPr/>
        </p:nvSpPr>
        <p:spPr>
          <a:xfrm>
            <a:off x="6027966" y="2103664"/>
            <a:ext cx="503464" cy="5293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EF5A472-2232-4218-8677-58F3043BE87E}"/>
              </a:ext>
            </a:extLst>
          </p:cNvPr>
          <p:cNvSpPr/>
          <p:nvPr/>
        </p:nvSpPr>
        <p:spPr>
          <a:xfrm>
            <a:off x="6027966" y="5372601"/>
            <a:ext cx="503464" cy="49513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1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885" y="145681"/>
            <a:ext cx="3390486" cy="5135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P.82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66754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Unit 8  </a:t>
            </a:r>
            <a:r>
              <a:rPr lang="ko-KR" altLang="en-US" sz="2800" dirty="0">
                <a:solidFill>
                  <a:schemeClr val="tx1"/>
                </a:solidFill>
              </a:rPr>
              <a:t>이모저모 세상 소식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07C708A8-3FA9-48B3-B44D-B1F14F990D0F}"/>
              </a:ext>
            </a:extLst>
          </p:cNvPr>
          <p:cNvSpPr/>
          <p:nvPr/>
        </p:nvSpPr>
        <p:spPr>
          <a:xfrm>
            <a:off x="7606145" y="263236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015_8과듣고말하기">
            <a:hlinkClick r:id="" action="ppaction://media"/>
            <a:extLst>
              <a:ext uri="{FF2B5EF4-FFF2-40B4-BE49-F238E27FC236}">
                <a16:creationId xmlns:a16="http://schemas.microsoft.com/office/drawing/2014/main" id="{357A32D2-3370-4973-B2BC-6D7AFECCDF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98138" y="54181"/>
            <a:ext cx="693737" cy="69373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F024D05-75FC-48D4-B952-58954B714F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912" y="1228317"/>
            <a:ext cx="5406887" cy="42253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74423A4-BC2D-4D98-BD70-2DB4CEED30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9935" y="1228317"/>
            <a:ext cx="5367130" cy="2076381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6CF21317-C965-4C45-B085-AEA179D67A19}"/>
              </a:ext>
            </a:extLst>
          </p:cNvPr>
          <p:cNvSpPr/>
          <p:nvPr/>
        </p:nvSpPr>
        <p:spPr>
          <a:xfrm>
            <a:off x="5029200" y="2427240"/>
            <a:ext cx="542925" cy="33501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B8F3949-1665-4835-ABB5-76D2DC670C8E}"/>
              </a:ext>
            </a:extLst>
          </p:cNvPr>
          <p:cNvSpPr/>
          <p:nvPr/>
        </p:nvSpPr>
        <p:spPr>
          <a:xfrm>
            <a:off x="1933575" y="3093990"/>
            <a:ext cx="1143000" cy="33501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3DA65A5-A050-41F7-A0EB-3BB23CA578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7782" y="3368884"/>
            <a:ext cx="2702444" cy="281405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3289F1-1059-4193-A906-1EA279D55029}"/>
              </a:ext>
            </a:extLst>
          </p:cNvPr>
          <p:cNvSpPr/>
          <p:nvPr/>
        </p:nvSpPr>
        <p:spPr>
          <a:xfrm>
            <a:off x="8980226" y="5781518"/>
            <a:ext cx="256993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https://fire.seoul.go.kr/pages/cnts.do?id=226</a:t>
            </a:r>
          </a:p>
        </p:txBody>
      </p:sp>
    </p:spTree>
    <p:extLst>
      <p:ext uri="{BB962C8B-B14F-4D97-AF65-F5344CB8AC3E}">
        <p14:creationId xmlns:p14="http://schemas.microsoft.com/office/powerpoint/2010/main" val="156036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1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8" grpId="0" animBg="1"/>
      <p:bldP spid="2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437" y="148649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 </a:t>
            </a:r>
            <a:r>
              <a:rPr lang="en-US" altLang="ko-KR" sz="2800" dirty="0">
                <a:solidFill>
                  <a:srgbClr val="000000"/>
                </a:solidFill>
              </a:rPr>
              <a:t>P.84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3782532-670C-470F-87D5-BC032D3C853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519E37-0D9A-4A41-899B-CBC300615B0F}"/>
              </a:ext>
            </a:extLst>
          </p:cNvPr>
          <p:cNvSpPr txBox="1"/>
          <p:nvPr/>
        </p:nvSpPr>
        <p:spPr>
          <a:xfrm>
            <a:off x="-105229" y="852041"/>
            <a:ext cx="10668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300" dirty="0"/>
              <a:t>다음은 한글학교 신문에 실린 기사예요</a:t>
            </a:r>
            <a:r>
              <a:rPr lang="en-US" altLang="ko-KR" sz="2300" dirty="0"/>
              <a:t>. </a:t>
            </a:r>
            <a:r>
              <a:rPr lang="ko-KR" altLang="en-US" sz="2300" dirty="0"/>
              <a:t>잘 읽고 질문에 답해 보세요</a:t>
            </a:r>
            <a:r>
              <a:rPr lang="en-US" altLang="ko-KR" sz="2300" dirty="0"/>
              <a:t>.</a:t>
            </a:r>
            <a:endParaRPr lang="en-US" sz="23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B77F89-5234-4A91-97B8-A2B96A1B0279}"/>
              </a:ext>
            </a:extLst>
          </p:cNvPr>
          <p:cNvGrpSpPr/>
          <p:nvPr/>
        </p:nvGrpSpPr>
        <p:grpSpPr>
          <a:xfrm>
            <a:off x="77452" y="-27933"/>
            <a:ext cx="6510985" cy="787887"/>
            <a:chOff x="77452" y="-27933"/>
            <a:chExt cx="6510985" cy="787887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928F39C2-E4CF-433C-8FF9-97C06BC967E2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5EB2A9A-F2B3-4329-9F09-50C74BB282E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203094A-CBA8-4E9F-9149-71D59894A087}"/>
              </a:ext>
            </a:extLst>
          </p:cNvPr>
          <p:cNvSpPr txBox="1"/>
          <p:nvPr/>
        </p:nvSpPr>
        <p:spPr>
          <a:xfrm>
            <a:off x="77452" y="5762327"/>
            <a:ext cx="2912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https://www.pinterest.co.uk/pin/853713673092756648/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AB703B-C66F-47D7-856A-704A0149C5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0088" y="1392484"/>
            <a:ext cx="6560060" cy="47085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A65646B-6A9A-4BBF-8982-E87A7408F7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682" y="3572660"/>
            <a:ext cx="1712177" cy="2095500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69264008-B2FE-4D66-A358-BFE7167F9811}"/>
              </a:ext>
            </a:extLst>
          </p:cNvPr>
          <p:cNvSpPr/>
          <p:nvPr/>
        </p:nvSpPr>
        <p:spPr>
          <a:xfrm>
            <a:off x="3248025" y="2895600"/>
            <a:ext cx="1638300" cy="3524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7DF2825-9E0D-4325-948D-B24341C890C1}"/>
              </a:ext>
            </a:extLst>
          </p:cNvPr>
          <p:cNvSpPr/>
          <p:nvPr/>
        </p:nvSpPr>
        <p:spPr>
          <a:xfrm>
            <a:off x="6372226" y="3572660"/>
            <a:ext cx="2724150" cy="5611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5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E09874-02D0-E543-A77A-6446B1F0927A}"/>
              </a:ext>
            </a:extLst>
          </p:cNvPr>
          <p:cNvSpPr txBox="1"/>
          <p:nvPr/>
        </p:nvSpPr>
        <p:spPr>
          <a:xfrm>
            <a:off x="614463" y="2467691"/>
            <a:ext cx="5478086" cy="12529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>
                <a:solidFill>
                  <a:srgbClr val="000000"/>
                </a:solidFill>
              </a:rPr>
              <a:t>새로운 소식을 알고 싶을 때</a:t>
            </a:r>
            <a:endParaRPr lang="en-US" altLang="ko-KR" sz="2500" dirty="0">
              <a:solidFill>
                <a:srgbClr val="000000"/>
              </a:solidFill>
            </a:endParaRPr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2500" dirty="0">
                <a:solidFill>
                  <a:srgbClr val="000000"/>
                </a:solidFill>
              </a:rPr>
              <a:t>  </a:t>
            </a:r>
            <a:r>
              <a:rPr lang="ko-KR" altLang="en-US" sz="2500" dirty="0">
                <a:solidFill>
                  <a:srgbClr val="000000"/>
                </a:solidFill>
              </a:rPr>
              <a:t>    무엇을 보나요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494543-2FC7-F542-8AC9-2B7F5F781EA1}"/>
              </a:ext>
            </a:extLst>
          </p:cNvPr>
          <p:cNvSpPr txBox="1"/>
          <p:nvPr/>
        </p:nvSpPr>
        <p:spPr>
          <a:xfrm>
            <a:off x="611831" y="4009641"/>
            <a:ext cx="7564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>
                <a:solidFill>
                  <a:srgbClr val="000000"/>
                </a:solidFill>
              </a:rPr>
              <a:t>미디어에는 어떤 것들이 있나요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  <a:endParaRPr lang="en-US" altLang="ko-KR" sz="2800" dirty="0">
              <a:solidFill>
                <a:srgbClr val="00000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8AABDF-8B43-46CD-B93A-6C1FE0A8E1BB}"/>
              </a:ext>
            </a:extLst>
          </p:cNvPr>
          <p:cNvGrpSpPr/>
          <p:nvPr/>
        </p:nvGrpSpPr>
        <p:grpSpPr>
          <a:xfrm>
            <a:off x="405535" y="171038"/>
            <a:ext cx="5109362" cy="1376323"/>
            <a:chOff x="513755" y="337484"/>
            <a:chExt cx="5748369" cy="137632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0FF1389A-F0B8-1248-A4B7-C35ACE716DB3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30248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생각해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1C8FB43-8680-4B66-9F3E-7BE512B40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3755" y="337484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A9161593-2656-447C-B56A-5E162CFFA4D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57EA61-9B29-4BF8-B49B-92B238DC3EE7}"/>
              </a:ext>
            </a:extLst>
          </p:cNvPr>
          <p:cNvSpPr txBox="1"/>
          <p:nvPr/>
        </p:nvSpPr>
        <p:spPr>
          <a:xfrm>
            <a:off x="7034726" y="5372100"/>
            <a:ext cx="49858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https://marketbusinessnews.com/financial-glossary/media-definition-meaning/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1E39056-8DE2-432D-AAC0-ED5DDD42DD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293929" y="1017096"/>
            <a:ext cx="460302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43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P.84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651098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EB6CCB6-34ED-4988-AF16-62F2AC0639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6360" y="894687"/>
            <a:ext cx="6739280" cy="515352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56A464E3-187B-46D5-84B7-DC3CCAE29C08}"/>
              </a:ext>
            </a:extLst>
          </p:cNvPr>
          <p:cNvSpPr/>
          <p:nvPr/>
        </p:nvSpPr>
        <p:spPr>
          <a:xfrm>
            <a:off x="3375932" y="2118631"/>
            <a:ext cx="499383" cy="50482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0B7DCA5-422B-4B41-BF3B-39694D11B35D}"/>
              </a:ext>
            </a:extLst>
          </p:cNvPr>
          <p:cNvSpPr/>
          <p:nvPr/>
        </p:nvSpPr>
        <p:spPr>
          <a:xfrm>
            <a:off x="3393621" y="5565156"/>
            <a:ext cx="499383" cy="50482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1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43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P.84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651098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17BBE33-6A52-4888-8167-2C4C47E13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429" y="972950"/>
            <a:ext cx="2754215" cy="369753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65DC8D-046B-4B50-88FC-D3F06C196F40}"/>
              </a:ext>
            </a:extLst>
          </p:cNvPr>
          <p:cNvSpPr/>
          <p:nvPr/>
        </p:nvSpPr>
        <p:spPr>
          <a:xfrm>
            <a:off x="4919869" y="4669150"/>
            <a:ext cx="22317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https://picbabun.com/tag/</a:t>
            </a:r>
            <a:r>
              <a:rPr lang="ko-KR" altLang="en-US" sz="1000" dirty="0" err="1"/>
              <a:t>신문만들기</a:t>
            </a:r>
            <a:endParaRPr lang="en-US" sz="1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1DF1DC-35CB-4A9B-90BA-19DD276EF5AC}"/>
              </a:ext>
            </a:extLst>
          </p:cNvPr>
          <p:cNvSpPr/>
          <p:nvPr/>
        </p:nvSpPr>
        <p:spPr>
          <a:xfrm>
            <a:off x="1144040" y="4669150"/>
            <a:ext cx="30219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http://181.bizforms.co.kr/form_view/form_63458.asp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F48133-C267-467D-B45F-F171423752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2000" y="982355"/>
            <a:ext cx="2754215" cy="370181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40ACFC7-1B79-41B5-A745-45372383A3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6572" y="975928"/>
            <a:ext cx="2767999" cy="369599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DB104D3-0027-4F59-A1B5-12080AC5F1C5}"/>
              </a:ext>
            </a:extLst>
          </p:cNvPr>
          <p:cNvSpPr/>
          <p:nvPr/>
        </p:nvSpPr>
        <p:spPr>
          <a:xfrm>
            <a:off x="8494720" y="4713012"/>
            <a:ext cx="223170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https://picbabun.com/tag/</a:t>
            </a:r>
            <a:r>
              <a:rPr lang="ko-KR" altLang="en-US" sz="1000" dirty="0" err="1"/>
              <a:t>신문만들기</a:t>
            </a:r>
            <a:endParaRPr lang="en-US" sz="1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7F0893-11D4-401F-8F5A-27F39046CC3A}"/>
              </a:ext>
            </a:extLst>
          </p:cNvPr>
          <p:cNvSpPr txBox="1"/>
          <p:nvPr/>
        </p:nvSpPr>
        <p:spPr>
          <a:xfrm>
            <a:off x="946150" y="5168895"/>
            <a:ext cx="110255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‘</a:t>
            </a:r>
            <a:r>
              <a:rPr lang="ko-KR" altLang="en-US" sz="2500" dirty="0"/>
              <a:t>우리 가족 신문</a:t>
            </a:r>
            <a:r>
              <a:rPr lang="en-US" altLang="ko-KR" sz="2500" dirty="0"/>
              <a:t>’</a:t>
            </a:r>
            <a:r>
              <a:rPr lang="ko-KR" altLang="en-US" sz="2500" dirty="0"/>
              <a:t>을 만들어 봐요</a:t>
            </a:r>
            <a:r>
              <a:rPr lang="en-US" altLang="ko-KR" sz="2500" dirty="0"/>
              <a:t>! </a:t>
            </a:r>
          </a:p>
          <a:p>
            <a:r>
              <a:rPr lang="ko-KR" altLang="en-US" sz="2500" dirty="0"/>
              <a:t>가족 중 한 명과의 인터뷰</a:t>
            </a:r>
            <a:r>
              <a:rPr lang="en-US" altLang="ko-KR" sz="2500" dirty="0"/>
              <a:t>,  </a:t>
            </a:r>
            <a:r>
              <a:rPr lang="ko-KR" altLang="en-US" sz="2500" dirty="0"/>
              <a:t>새 소식</a:t>
            </a:r>
            <a:r>
              <a:rPr lang="en-US" altLang="ko-KR" sz="2500" dirty="0"/>
              <a:t>, </a:t>
            </a:r>
            <a:r>
              <a:rPr lang="ko-KR" altLang="en-US" sz="2500" dirty="0"/>
              <a:t>날씨 그리고 광고를 꼭 넣어 주세요</a:t>
            </a:r>
            <a:r>
              <a:rPr lang="en-US" altLang="ko-KR" sz="2500" dirty="0"/>
              <a:t>! ^^</a:t>
            </a:r>
            <a:endParaRPr lang="en-US" sz="2500" dirty="0"/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ED8FAA3A-1069-41AA-88BB-FC0ABBE14792}"/>
              </a:ext>
            </a:extLst>
          </p:cNvPr>
          <p:cNvSpPr/>
          <p:nvPr/>
        </p:nvSpPr>
        <p:spPr>
          <a:xfrm>
            <a:off x="283194" y="5168895"/>
            <a:ext cx="609600" cy="614469"/>
          </a:xfrm>
          <a:prstGeom prst="smileyFac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711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051FCD-1921-4CA8-9ABE-F07B2CFC9DAA}"/>
              </a:ext>
            </a:extLst>
          </p:cNvPr>
          <p:cNvSpPr txBox="1"/>
          <p:nvPr/>
        </p:nvSpPr>
        <p:spPr>
          <a:xfrm>
            <a:off x="1230254" y="5831348"/>
            <a:ext cx="3151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https://www.youtube.com/watch?v=kFjH2hRjjjI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9D08B36-A4A8-4987-BDEA-31873A5A454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5ED8A0-5E9B-4249-9C9C-0F91F131D318}"/>
              </a:ext>
            </a:extLst>
          </p:cNvPr>
          <p:cNvGrpSpPr/>
          <p:nvPr/>
        </p:nvGrpSpPr>
        <p:grpSpPr>
          <a:xfrm>
            <a:off x="77452" y="-27933"/>
            <a:ext cx="6510985" cy="787887"/>
            <a:chOff x="77452" y="-27933"/>
            <a:chExt cx="6510985" cy="787887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E7C6C5E6-767B-469C-8ECE-19570AE014D9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4CCD7BA-E4F1-4369-8C3A-E297D9E383A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AF4D8EE9-0434-45EF-B929-CFB9BDF32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43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문화 </a:t>
            </a:r>
            <a:r>
              <a:rPr lang="en-US" altLang="ko-KR" sz="2800" dirty="0">
                <a:solidFill>
                  <a:srgbClr val="000000"/>
                </a:solidFill>
              </a:rPr>
              <a:t>P.86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2" name="Online Media 1" title="￭ﾕﾜ￪ﾵﾭ, ￬ﾠﾕ￫ﾳﾴ￭ﾆﾵ￬ﾋﾠ￪ﾸﾰ￬ﾈﾠ ￫ﾰﾜ￬ﾠﾄ￬ﾧﾀ￬ﾈﾘ ￬ﾄﾸ￪ﾳﾄ 1￬ﾜﾄ / YTN ￬ﾂﾬ￬ﾝﾴ￬ﾖﾸ￬ﾊﾤ">
            <a:hlinkClick r:id="" action="ppaction://media"/>
            <a:extLst>
              <a:ext uri="{FF2B5EF4-FFF2-40B4-BE49-F238E27FC236}">
                <a16:creationId xmlns:a16="http://schemas.microsoft.com/office/drawing/2014/main" id="{63461434-3AA7-4B12-B85C-1DB91C29FAE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892550" y="903541"/>
            <a:ext cx="8406901" cy="472888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883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92B1C17-014A-43D4-9A0A-35F3FA34B0E4}"/>
              </a:ext>
            </a:extLst>
          </p:cNvPr>
          <p:cNvGrpSpPr/>
          <p:nvPr/>
        </p:nvGrpSpPr>
        <p:grpSpPr>
          <a:xfrm>
            <a:off x="77452" y="-27933"/>
            <a:ext cx="6510985" cy="787887"/>
            <a:chOff x="77452" y="-27933"/>
            <a:chExt cx="6510985" cy="787887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D23E6FC2-3561-4DFD-BD89-EDB9F4AC6CA6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B205D6D-256A-4721-A883-7ED4E826D26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6EDF73E4-16EF-4399-B961-0B72FA68B149}"/>
              </a:ext>
            </a:extLst>
          </p:cNvPr>
          <p:cNvSpPr txBox="1">
            <a:spLocks/>
          </p:cNvSpPr>
          <p:nvPr/>
        </p:nvSpPr>
        <p:spPr>
          <a:xfrm>
            <a:off x="6588437" y="159245"/>
            <a:ext cx="3169493" cy="5293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문화 </a:t>
            </a:r>
            <a:r>
              <a:rPr lang="en-US" altLang="ko-KR" sz="2800" dirty="0">
                <a:solidFill>
                  <a:srgbClr val="000000"/>
                </a:solidFill>
              </a:rPr>
              <a:t>P.86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AD9799-B9BA-4FC3-807E-83D3E8E32C57}"/>
              </a:ext>
            </a:extLst>
          </p:cNvPr>
          <p:cNvSpPr txBox="1"/>
          <p:nvPr/>
        </p:nvSpPr>
        <p:spPr>
          <a:xfrm>
            <a:off x="768096" y="5020056"/>
            <a:ext cx="2843784" cy="111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FBF24B-12DE-4FF6-A5C2-E48F902D40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7123" y="801788"/>
            <a:ext cx="5512904" cy="117848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34F4BB5-CE78-4E28-9C5A-890D7523FA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465" y="2029095"/>
            <a:ext cx="11653070" cy="26716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6A67974-07FB-4C45-884C-71E977F543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766" y="4797315"/>
            <a:ext cx="4967909" cy="190143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53C683B-A85A-4C32-9E63-EBE31C544522}"/>
              </a:ext>
            </a:extLst>
          </p:cNvPr>
          <p:cNvSpPr txBox="1"/>
          <p:nvPr/>
        </p:nvSpPr>
        <p:spPr>
          <a:xfrm>
            <a:off x="5495925" y="5447157"/>
            <a:ext cx="6086475" cy="9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여러분은 컴퓨터나 스마트폰으로 주로 무엇을 하나요</a:t>
            </a:r>
            <a:r>
              <a:rPr lang="en-US" altLang="ko-KR" sz="2000" dirty="0"/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함께 이야기해 봐요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784700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437" y="14220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이번 주 숙제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14. </a:t>
            </a:r>
            <a:r>
              <a:rPr lang="ko-KR" altLang="en-US" sz="2800" dirty="0">
                <a:solidFill>
                  <a:schemeClr val="tx1"/>
                </a:solidFill>
              </a:rPr>
              <a:t>과학적인 우리 한글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8BD644-5302-4F9C-9F95-59E653327EF8}"/>
              </a:ext>
            </a:extLst>
          </p:cNvPr>
          <p:cNvSpPr txBox="1"/>
          <p:nvPr/>
        </p:nvSpPr>
        <p:spPr>
          <a:xfrm>
            <a:off x="605096" y="1615084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Quizlet</a:t>
            </a:r>
            <a:r>
              <a:rPr lang="ko-KR" altLang="en-US" sz="2000" dirty="0"/>
              <a:t> 낱말 게임</a:t>
            </a:r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2F567E-A432-4480-9482-361D406CE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1615084"/>
            <a:ext cx="453507" cy="5001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69F224-2487-430F-96CB-986ADCA0CBBF}"/>
              </a:ext>
            </a:extLst>
          </p:cNvPr>
          <p:cNvSpPr txBox="1"/>
          <p:nvPr/>
        </p:nvSpPr>
        <p:spPr>
          <a:xfrm>
            <a:off x="605096" y="2526334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감정을 넣어 역할극 해 봐요 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8566A2-D958-45DC-99C6-B2CACA8B136B}"/>
              </a:ext>
            </a:extLst>
          </p:cNvPr>
          <p:cNvSpPr txBox="1"/>
          <p:nvPr/>
        </p:nvSpPr>
        <p:spPr>
          <a:xfrm>
            <a:off x="5038271" y="1663687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신나게 놀기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96ACEE-32D6-453A-9ACF-12EDA9E61ADC}"/>
              </a:ext>
            </a:extLst>
          </p:cNvPr>
          <p:cNvSpPr txBox="1"/>
          <p:nvPr/>
        </p:nvSpPr>
        <p:spPr>
          <a:xfrm>
            <a:off x="5038271" y="2570283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선생님에게 보내 줘요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3DE84B0-1DA9-474A-A73F-212627CE1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2506772"/>
            <a:ext cx="453507" cy="50019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26BDD39-AC47-4088-9FC5-D15AFCB56F27}"/>
              </a:ext>
            </a:extLst>
          </p:cNvPr>
          <p:cNvSpPr txBox="1"/>
          <p:nvPr/>
        </p:nvSpPr>
        <p:spPr>
          <a:xfrm>
            <a:off x="605096" y="3437584"/>
            <a:ext cx="3230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우리 가족 신문 만들기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AB3C32-4A4B-4C45-AC57-6EBF017D5A7D}"/>
              </a:ext>
            </a:extLst>
          </p:cNvPr>
          <p:cNvSpPr txBox="1"/>
          <p:nvPr/>
        </p:nvSpPr>
        <p:spPr>
          <a:xfrm>
            <a:off x="5038271" y="3492186"/>
            <a:ext cx="69577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가족 중 한 명 인터뷰</a:t>
            </a:r>
            <a:r>
              <a:rPr lang="en-US" altLang="ko-KR" sz="2000" dirty="0"/>
              <a:t>, </a:t>
            </a:r>
            <a:r>
              <a:rPr lang="ko-KR" altLang="en-US" sz="2000" dirty="0"/>
              <a:t>새 소식</a:t>
            </a:r>
            <a:r>
              <a:rPr lang="en-US" altLang="ko-KR" sz="2000" dirty="0"/>
              <a:t>, </a:t>
            </a:r>
            <a:r>
              <a:rPr lang="ko-KR" altLang="en-US" sz="2000" dirty="0"/>
              <a:t>날씨 그리고 광고를 넣어 줘요</a:t>
            </a:r>
            <a:r>
              <a:rPr lang="en-US" altLang="ko-KR" sz="2000" dirty="0"/>
              <a:t>! </a:t>
            </a:r>
            <a:endParaRPr lang="en-US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DF132B9-2632-476F-A611-F5F5CCFB9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640" y="3398460"/>
            <a:ext cx="453507" cy="50019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470AC42-197A-4FE0-BEDE-8E29CEBC2D31}"/>
              </a:ext>
            </a:extLst>
          </p:cNvPr>
          <p:cNvSpPr txBox="1"/>
          <p:nvPr/>
        </p:nvSpPr>
        <p:spPr>
          <a:xfrm>
            <a:off x="605096" y="4348834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워크북 </a:t>
            </a:r>
            <a:r>
              <a:rPr lang="en-US" altLang="ko-KR" sz="2000" dirty="0"/>
              <a:t>p33-35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E7B13C-8A79-425C-8E08-59E6BDF90103}"/>
              </a:ext>
            </a:extLst>
          </p:cNvPr>
          <p:cNvSpPr txBox="1"/>
          <p:nvPr/>
        </p:nvSpPr>
        <p:spPr>
          <a:xfrm>
            <a:off x="5136242" y="433913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다음 시간에 얘기해요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2069FB-F865-4983-B46D-1534D2F5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2" y="4290147"/>
            <a:ext cx="453507" cy="50019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DCF8E27-C8C6-46CD-A45F-445629DFE2C4}"/>
              </a:ext>
            </a:extLst>
          </p:cNvPr>
          <p:cNvGrpSpPr/>
          <p:nvPr/>
        </p:nvGrpSpPr>
        <p:grpSpPr>
          <a:xfrm>
            <a:off x="77452" y="-27933"/>
            <a:ext cx="6510985" cy="787887"/>
            <a:chOff x="77452" y="-27933"/>
            <a:chExt cx="6510985" cy="787887"/>
          </a:xfrm>
        </p:grpSpPr>
        <p:sp>
          <p:nvSpPr>
            <p:cNvPr id="27" name="Title 1">
              <a:extLst>
                <a:ext uri="{FF2B5EF4-FFF2-40B4-BE49-F238E27FC236}">
                  <a16:creationId xmlns:a16="http://schemas.microsoft.com/office/drawing/2014/main" id="{CB0DB5CA-1709-4BF5-8267-F5F6F2B9C297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7CB360A-DE3A-45DA-B381-51DEE2A840E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75203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12082812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1A8EF-7F1B-420C-8EF7-A6FB53F76289}"/>
              </a:ext>
            </a:extLst>
          </p:cNvPr>
          <p:cNvSpPr txBox="1"/>
          <p:nvPr/>
        </p:nvSpPr>
        <p:spPr>
          <a:xfrm>
            <a:off x="244316" y="1125226"/>
            <a:ext cx="1121834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2000" dirty="0"/>
              <a:t>재외동포를 위한 한국어 </a:t>
            </a:r>
            <a:r>
              <a:rPr lang="en-US" altLang="ko-KR" sz="2000" dirty="0"/>
              <a:t>5-1 (</a:t>
            </a:r>
            <a:r>
              <a:rPr lang="ko-KR" altLang="en-US" sz="2000" dirty="0"/>
              <a:t>영어권</a:t>
            </a:r>
            <a:r>
              <a:rPr lang="en-US" altLang="ko-KR" sz="2000" dirty="0"/>
              <a:t>)</a:t>
            </a:r>
            <a:endParaRPr lang="en-US" sz="2000" dirty="0"/>
          </a:p>
          <a:p>
            <a:pPr marL="342900" indent="-342900">
              <a:buAutoNum type="arabicPeriod"/>
            </a:pPr>
            <a:r>
              <a:rPr lang="en-US" sz="2000" dirty="0"/>
              <a:t>Study Korean</a:t>
            </a:r>
          </a:p>
          <a:p>
            <a:r>
              <a:rPr lang="en-US" sz="2000" dirty="0"/>
              <a:t>3. </a:t>
            </a:r>
            <a:r>
              <a:rPr lang="en-US" sz="2000" dirty="0">
                <a:hlinkClick r:id="rId3"/>
              </a:rPr>
              <a:t>https://marketbusinessnews.com/financial-glossary/media-definition-meaning</a:t>
            </a:r>
            <a:endParaRPr lang="en-US" sz="2000" dirty="0"/>
          </a:p>
          <a:p>
            <a:r>
              <a:rPr lang="en-US" sz="2000" dirty="0"/>
              <a:t>4. </a:t>
            </a:r>
            <a:r>
              <a:rPr lang="en-US" sz="2000" dirty="0">
                <a:hlinkClick r:id="rId4"/>
              </a:rPr>
              <a:t>https://www.youtube.com/watch?v=aJcTEhHwaMs</a:t>
            </a:r>
            <a:endParaRPr lang="en-US" sz="2000" dirty="0"/>
          </a:p>
          <a:p>
            <a:r>
              <a:rPr lang="en-US" sz="2000" dirty="0"/>
              <a:t>5. https://www.123rf.com/stock-photo/meeting_cartoon.html?sti=o13i4xsaggeqb1jtmr|</a:t>
            </a:r>
          </a:p>
          <a:p>
            <a:r>
              <a:rPr lang="en-US" sz="2000" dirty="0"/>
              <a:t>6. </a:t>
            </a:r>
            <a:r>
              <a:rPr lang="en-US" sz="2000" dirty="0">
                <a:hlinkClick r:id="rId5"/>
              </a:rPr>
              <a:t>https://www.rd.com/culture/best-cartoon-movies/</a:t>
            </a:r>
            <a:endParaRPr lang="en-US" sz="2000" dirty="0"/>
          </a:p>
          <a:p>
            <a:r>
              <a:rPr lang="en-US" sz="2000" dirty="0"/>
              <a:t>7. </a:t>
            </a:r>
            <a:r>
              <a:rPr lang="en-US" sz="2000" dirty="0">
                <a:hlinkClick r:id="rId6"/>
              </a:rPr>
              <a:t>http://www.heraldjournal.co.kr/news/articleView.html?idxno=1387</a:t>
            </a:r>
            <a:endParaRPr lang="en-US" sz="2000" dirty="0"/>
          </a:p>
          <a:p>
            <a:r>
              <a:rPr lang="en-US" sz="2000" dirty="0"/>
              <a:t>8. </a:t>
            </a:r>
            <a:r>
              <a:rPr lang="en-US" sz="2000" dirty="0">
                <a:hlinkClick r:id="rId7"/>
              </a:rPr>
              <a:t>https://www.memecenter.com/fun/1579915/no-trees-to</a:t>
            </a:r>
            <a:endParaRPr lang="en-US" sz="2000" dirty="0"/>
          </a:p>
          <a:p>
            <a:r>
              <a:rPr lang="en-US" sz="2000" dirty="0"/>
              <a:t>9. </a:t>
            </a:r>
            <a:r>
              <a:rPr lang="en-US" sz="2000" dirty="0">
                <a:hlinkClick r:id="rId8"/>
              </a:rPr>
              <a:t>https://www.shutterstock.com/video/clip-1009030433-man-searching-web-using-search-bar-browser</a:t>
            </a:r>
            <a:endParaRPr lang="en-US" sz="2000" dirty="0"/>
          </a:p>
          <a:p>
            <a:r>
              <a:rPr lang="en-US" sz="2000" dirty="0"/>
              <a:t>10. https://fire.seoul.go.kr/pages/cnts.do?id=226</a:t>
            </a:r>
          </a:p>
          <a:p>
            <a:r>
              <a:rPr lang="en-US" sz="2000" dirty="0"/>
              <a:t>11. https://www.pinterest.co.uk/pin/853713673092756648/</a:t>
            </a:r>
          </a:p>
          <a:p>
            <a:r>
              <a:rPr lang="en-US" sz="2000" dirty="0"/>
              <a:t>12. http://181.bizforms.co.kr/form_view/form_63458.asp</a:t>
            </a:r>
          </a:p>
          <a:p>
            <a:r>
              <a:rPr lang="en-US" sz="2000" dirty="0"/>
              <a:t>13. https://picbabun.com/tag/</a:t>
            </a:r>
            <a:r>
              <a:rPr lang="ko-KR" altLang="en-US" sz="2000" dirty="0" err="1"/>
              <a:t>신문만들기</a:t>
            </a:r>
            <a:endParaRPr lang="en-US" sz="2000" dirty="0"/>
          </a:p>
          <a:p>
            <a:r>
              <a:rPr lang="en-US" sz="2000" dirty="0"/>
              <a:t>14. https://www.youtube.com/watch?v=kFjH2hRjjjI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087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E75A5F6-B616-400B-B4A8-DE643E359B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6635F5-61CD-4560-847B-9CDDE54166F6}"/>
              </a:ext>
            </a:extLst>
          </p:cNvPr>
          <p:cNvSpPr/>
          <p:nvPr/>
        </p:nvSpPr>
        <p:spPr>
          <a:xfrm>
            <a:off x="4927346" y="5676330"/>
            <a:ext cx="49318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https://www.youtube.com/watch?v=aJcTEhHwaMs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C6F1649-E521-4871-9208-FFED98AA17EE}"/>
              </a:ext>
            </a:extLst>
          </p:cNvPr>
          <p:cNvGrpSpPr/>
          <p:nvPr/>
        </p:nvGrpSpPr>
        <p:grpSpPr>
          <a:xfrm>
            <a:off x="333803" y="63182"/>
            <a:ext cx="4979088" cy="1267535"/>
            <a:chOff x="513755" y="509028"/>
            <a:chExt cx="5748369" cy="126753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1750C562-B248-4254-A8E9-17C31F6ED420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93004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이야기해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D37F623-56A4-41B3-B6BD-483190808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3755" y="509028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944872E-8B51-4C94-BE62-FD2C7E1D9DAF}"/>
              </a:ext>
            </a:extLst>
          </p:cNvPr>
          <p:cNvSpPr txBox="1"/>
          <p:nvPr/>
        </p:nvSpPr>
        <p:spPr>
          <a:xfrm>
            <a:off x="5588000" y="268199"/>
            <a:ext cx="6318250" cy="829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800" dirty="0">
                <a:solidFill>
                  <a:srgbClr val="000000"/>
                </a:solidFill>
              </a:rPr>
              <a:t>방송뉴스와 여러 가지 기사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9FD4B1-1523-4E98-BD75-7873DEEED760}"/>
              </a:ext>
            </a:extLst>
          </p:cNvPr>
          <p:cNvSpPr txBox="1"/>
          <p:nvPr/>
        </p:nvSpPr>
        <p:spPr>
          <a:xfrm>
            <a:off x="263699" y="1605279"/>
            <a:ext cx="4663647" cy="3735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어린이 뉴스 기사 중에서 가장 흥미 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000000"/>
                </a:solidFill>
              </a:rPr>
              <a:t>    </a:t>
            </a:r>
            <a:r>
              <a:rPr lang="ko-KR" altLang="en-US" sz="2000" dirty="0">
                <a:solidFill>
                  <a:srgbClr val="000000"/>
                </a:solidFill>
              </a:rPr>
              <a:t> 있는 것은 무엇이었나요</a:t>
            </a:r>
            <a:r>
              <a:rPr lang="en-US" altLang="ko-KR" sz="2000" dirty="0">
                <a:solidFill>
                  <a:srgbClr val="00000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내가 뉴스를 만든다면 어떤 소식을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000000"/>
                </a:solidFill>
              </a:rPr>
              <a:t>    </a:t>
            </a:r>
            <a:r>
              <a:rPr lang="ko-KR" altLang="en-US" sz="2000" dirty="0">
                <a:solidFill>
                  <a:srgbClr val="000000"/>
                </a:solidFill>
              </a:rPr>
              <a:t> 전하고 </a:t>
            </a:r>
            <a:r>
              <a:rPr lang="ko-KR" altLang="en-US" sz="2000" dirty="0" err="1">
                <a:solidFill>
                  <a:srgbClr val="000000"/>
                </a:solidFill>
              </a:rPr>
              <a:t>싶은가요</a:t>
            </a:r>
            <a:r>
              <a:rPr lang="en-US" altLang="ko-KR" sz="2000" dirty="0">
                <a:solidFill>
                  <a:srgbClr val="00000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뉴스를 만들기 위해서는 무엇을 해야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000000"/>
                </a:solidFill>
              </a:rPr>
              <a:t>   </a:t>
            </a:r>
            <a:r>
              <a:rPr lang="ko-KR" altLang="en-US" sz="2000" dirty="0">
                <a:solidFill>
                  <a:srgbClr val="000000"/>
                </a:solidFill>
              </a:rPr>
              <a:t> 할까요</a:t>
            </a:r>
            <a:r>
              <a:rPr lang="en-US" altLang="ko-KR" sz="2000" dirty="0">
                <a:solidFill>
                  <a:srgbClr val="000000"/>
                </a:solidFill>
              </a:rPr>
              <a:t>?</a:t>
            </a:r>
            <a:endParaRPr lang="en-US" sz="2500" dirty="0"/>
          </a:p>
        </p:txBody>
      </p:sp>
      <p:pic>
        <p:nvPicPr>
          <p:cNvPr id="4" name="Online Media 3" title="2020 ￪ﾲﾨ￬ﾚﾸ￫ﾰﾩ￭ﾕﾙ ￬ﾆﾡ￭ﾌﾌ ￬ﾖﾴ￫ﾦﾰ￬ﾝﾴ￫ﾰﾩ￬ﾆﾡ￬ﾕﾄ￬ﾹﾴ￫ﾍﾰ￫ﾯﾸ 2￪ﾸﾰ - ￬ﾖﾴ￫ﾦﾰ￬ﾝﾴ ￫ﾉﾴ￬ﾊﾤ">
            <a:hlinkClick r:id="" action="ppaction://media"/>
            <a:extLst>
              <a:ext uri="{FF2B5EF4-FFF2-40B4-BE49-F238E27FC236}">
                <a16:creationId xmlns:a16="http://schemas.microsoft.com/office/drawing/2014/main" id="{0E09BC3A-79D8-461D-9BC8-C240716BA4B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913376" y="1464309"/>
            <a:ext cx="7199929" cy="404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0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9888" y="44327"/>
            <a:ext cx="5812224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altLang="ko-KR" sz="2800" dirty="0">
                <a:hlinkClick r:id="rId3"/>
              </a:rPr>
              <a:t>Unit 8  </a:t>
            </a:r>
            <a:r>
              <a:rPr lang="ko-KR" altLang="en-US" sz="2800" dirty="0">
                <a:hlinkClick r:id="rId3"/>
              </a:rPr>
              <a:t>이모저모 세상 소식</a:t>
            </a:r>
            <a:br>
              <a:rPr lang="en-US" altLang="ko-KR" sz="2800" dirty="0">
                <a:solidFill>
                  <a:srgbClr val="0563C1"/>
                </a:solidFill>
                <a:hlinkClick r:id="rId3"/>
              </a:rPr>
            </a:br>
            <a:r>
              <a:rPr lang="ko-KR" altLang="en-US" sz="2800" dirty="0">
                <a:solidFill>
                  <a:srgbClr val="0563C1"/>
                </a:solidFill>
                <a:hlinkClick r:id="rId3"/>
              </a:rPr>
              <a:t>어휘 </a:t>
            </a:r>
            <a:r>
              <a:rPr lang="en-US" altLang="ko-KR" sz="2800" dirty="0">
                <a:solidFill>
                  <a:srgbClr val="0563C1"/>
                </a:solidFill>
                <a:hlinkClick r:id="rId3"/>
              </a:rPr>
              <a:t>Vocabulary-</a:t>
            </a:r>
            <a:r>
              <a:rPr lang="en-US" altLang="ko-KR" sz="2800" dirty="0" err="1">
                <a:solidFill>
                  <a:srgbClr val="0563C1"/>
                </a:solidFill>
                <a:hlinkClick r:id="rId3"/>
              </a:rPr>
              <a:t>Falshcards</a:t>
            </a:r>
            <a:endParaRPr lang="en-US" sz="2800" dirty="0">
              <a:hlinkClick r:id="rId3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603492" y="1035524"/>
            <a:ext cx="3969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방송하다</a:t>
            </a:r>
            <a:r>
              <a:rPr lang="en-US" altLang="ko-KR" dirty="0"/>
              <a:t>/to broadcast</a:t>
            </a:r>
            <a:endParaRPr 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4660498" y="1031318"/>
            <a:ext cx="2975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방송</a:t>
            </a:r>
            <a:r>
              <a:rPr lang="en-US" altLang="ko-KR" dirty="0"/>
              <a:t>/broadcasting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603492" y="1675071"/>
            <a:ext cx="3889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보도하다</a:t>
            </a:r>
            <a:r>
              <a:rPr lang="en-US" altLang="ko-KR" dirty="0"/>
              <a:t>/to report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4660498" y="1670981"/>
            <a:ext cx="326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라디오</a:t>
            </a:r>
            <a:r>
              <a:rPr lang="en-US" altLang="ko-KR" dirty="0"/>
              <a:t>/radio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4660498" y="2310644"/>
            <a:ext cx="4839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인터넷</a:t>
            </a:r>
            <a:r>
              <a:rPr lang="en-US" altLang="ko-KR" dirty="0"/>
              <a:t>/internet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603492" y="2954165"/>
            <a:ext cx="404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동영상을 제작하다</a:t>
            </a:r>
            <a:r>
              <a:rPr lang="en-US" altLang="ko-KR" dirty="0"/>
              <a:t>/to make video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4660498" y="2950307"/>
            <a:ext cx="3294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신문</a:t>
            </a:r>
            <a:r>
              <a:rPr lang="en-US" altLang="ko-KR" dirty="0"/>
              <a:t>/newspaper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603492" y="3593712"/>
            <a:ext cx="3994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조사하다</a:t>
            </a:r>
            <a:r>
              <a:rPr lang="en-US" altLang="ko-KR" dirty="0"/>
              <a:t>/to investigate</a:t>
            </a: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4660498" y="3589970"/>
            <a:ext cx="3294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잡지</a:t>
            </a:r>
            <a:r>
              <a:rPr lang="en-US" altLang="ko-KR" dirty="0"/>
              <a:t>/magazine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603492" y="4233259"/>
            <a:ext cx="3893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취재하다</a:t>
            </a:r>
            <a:r>
              <a:rPr lang="en-US" altLang="ko-KR" dirty="0"/>
              <a:t>/to collect news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DF661F-54AF-414C-86C8-9861048FB76B}"/>
              </a:ext>
            </a:extLst>
          </p:cNvPr>
          <p:cNvSpPr txBox="1"/>
          <p:nvPr/>
        </p:nvSpPr>
        <p:spPr>
          <a:xfrm>
            <a:off x="603492" y="4872806"/>
            <a:ext cx="3590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기사를 작성하다</a:t>
            </a:r>
            <a:r>
              <a:rPr lang="en-US" altLang="ko-KR" dirty="0"/>
              <a:t>/to write an article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4660498" y="4229633"/>
            <a:ext cx="3514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국제면</a:t>
            </a:r>
            <a:r>
              <a:rPr lang="en-US" altLang="ko-KR" dirty="0"/>
              <a:t>/international news section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D9785-B36A-F346-A87D-4BC040381DE3}"/>
              </a:ext>
            </a:extLst>
          </p:cNvPr>
          <p:cNvSpPr txBox="1"/>
          <p:nvPr/>
        </p:nvSpPr>
        <p:spPr>
          <a:xfrm>
            <a:off x="4660498" y="4869296"/>
            <a:ext cx="3514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정치면 </a:t>
            </a:r>
            <a:r>
              <a:rPr lang="en-US" altLang="ko-KR" dirty="0"/>
              <a:t>/political section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4563" y="20215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4F9EC5-14AA-4F61-A762-2A09AB60A9F4}"/>
              </a:ext>
            </a:extLst>
          </p:cNvPr>
          <p:cNvSpPr txBox="1"/>
          <p:nvPr/>
        </p:nvSpPr>
        <p:spPr>
          <a:xfrm>
            <a:off x="603492" y="2314618"/>
            <a:ext cx="351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인터뷰하다</a:t>
            </a:r>
            <a:r>
              <a:rPr lang="en-US" altLang="ko-KR" dirty="0"/>
              <a:t>/to interview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02E91F-E9F7-4A5A-9AFF-B6AE26F44BCD}"/>
              </a:ext>
            </a:extLst>
          </p:cNvPr>
          <p:cNvSpPr txBox="1"/>
          <p:nvPr/>
        </p:nvSpPr>
        <p:spPr>
          <a:xfrm>
            <a:off x="8182228" y="1010815"/>
            <a:ext cx="3736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사회면</a:t>
            </a:r>
            <a:r>
              <a:rPr lang="en-US" altLang="ko-KR" dirty="0"/>
              <a:t>/social section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C36BAF-2D0C-4D91-9985-E9CE0226AFA6}"/>
              </a:ext>
            </a:extLst>
          </p:cNvPr>
          <p:cNvSpPr txBox="1"/>
          <p:nvPr/>
        </p:nvSpPr>
        <p:spPr>
          <a:xfrm>
            <a:off x="603492" y="5512355"/>
            <a:ext cx="394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정보를 검색하다</a:t>
            </a:r>
            <a:r>
              <a:rPr lang="en-US" altLang="ko-KR" dirty="0"/>
              <a:t>/to search information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2943E1-4D89-4AF3-A6E3-29DBB3AF3610}"/>
              </a:ext>
            </a:extLst>
          </p:cNvPr>
          <p:cNvSpPr txBox="1"/>
          <p:nvPr/>
        </p:nvSpPr>
        <p:spPr>
          <a:xfrm>
            <a:off x="4660498" y="5508960"/>
            <a:ext cx="3514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경제면 </a:t>
            </a:r>
            <a:r>
              <a:rPr lang="en-US" altLang="ko-KR" dirty="0"/>
              <a:t>/business section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E3A7BDB-8660-467A-92E7-6D34486E2FFD}"/>
              </a:ext>
            </a:extLst>
          </p:cNvPr>
          <p:cNvSpPr txBox="1"/>
          <p:nvPr/>
        </p:nvSpPr>
        <p:spPr>
          <a:xfrm>
            <a:off x="8182228" y="1654520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문화면</a:t>
            </a:r>
            <a:r>
              <a:rPr lang="en-US" altLang="ko-KR" dirty="0"/>
              <a:t>/culture section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1D740F-7FC8-45EA-9A89-79E1DA8F0FB4}"/>
              </a:ext>
            </a:extLst>
          </p:cNvPr>
          <p:cNvSpPr txBox="1"/>
          <p:nvPr/>
        </p:nvSpPr>
        <p:spPr>
          <a:xfrm>
            <a:off x="8182228" y="2298225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스포츠면</a:t>
            </a:r>
            <a:r>
              <a:rPr lang="en-US" altLang="ko-KR" dirty="0"/>
              <a:t>/sports section</a:t>
            </a:r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765802-65E4-446F-9FD8-9094897CDA67}"/>
              </a:ext>
            </a:extLst>
          </p:cNvPr>
          <p:cNvSpPr txBox="1"/>
          <p:nvPr/>
        </p:nvSpPr>
        <p:spPr>
          <a:xfrm>
            <a:off x="8182228" y="2941930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911</a:t>
            </a:r>
            <a:r>
              <a:rPr lang="ko-KR" altLang="en-US" dirty="0"/>
              <a:t>대원</a:t>
            </a:r>
            <a:r>
              <a:rPr lang="en-US" altLang="ko-KR" dirty="0"/>
              <a:t>/rescue workers</a:t>
            </a:r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80B1058-2872-4A4F-A6B3-45B913569B1B}"/>
              </a:ext>
            </a:extLst>
          </p:cNvPr>
          <p:cNvSpPr txBox="1"/>
          <p:nvPr/>
        </p:nvSpPr>
        <p:spPr>
          <a:xfrm>
            <a:off x="8182228" y="3585635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심폐소생술</a:t>
            </a:r>
            <a:r>
              <a:rPr lang="en-US" altLang="ko-KR" dirty="0"/>
              <a:t>/CPR</a:t>
            </a:r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D62D57-BA75-4AE9-949F-ACA6EEE56EB1}"/>
              </a:ext>
            </a:extLst>
          </p:cNvPr>
          <p:cNvSpPr txBox="1"/>
          <p:nvPr/>
        </p:nvSpPr>
        <p:spPr>
          <a:xfrm>
            <a:off x="8182228" y="4229340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당황하다</a:t>
            </a:r>
            <a:r>
              <a:rPr lang="en-US" altLang="ko-KR" dirty="0"/>
              <a:t>/to be embarrassed</a:t>
            </a:r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CF30513-5C14-46F3-AF66-13032D3FE806}"/>
              </a:ext>
            </a:extLst>
          </p:cNvPr>
          <p:cNvSpPr txBox="1"/>
          <p:nvPr/>
        </p:nvSpPr>
        <p:spPr>
          <a:xfrm>
            <a:off x="8182228" y="4873046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살리다</a:t>
            </a:r>
            <a:r>
              <a:rPr lang="en-US" altLang="ko-KR" dirty="0"/>
              <a:t>/to save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33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30" grpId="0"/>
      <p:bldP spid="32" grpId="0"/>
      <p:bldP spid="34" grpId="0"/>
      <p:bldP spid="36" grpId="0"/>
      <p:bldP spid="38" grpId="0"/>
      <p:bldP spid="40" grpId="0"/>
      <p:bldP spid="42" grpId="0"/>
      <p:bldP spid="23" grpId="0"/>
      <p:bldP spid="27" grpId="0"/>
      <p:bldP spid="29" grpId="0"/>
      <p:bldP spid="28" grpId="0"/>
      <p:bldP spid="31" grpId="0"/>
      <p:bldP spid="33" grpId="0"/>
      <p:bldP spid="35" grpId="0"/>
      <p:bldP spid="37" grpId="0"/>
      <p:bldP spid="39" grpId="0"/>
      <p:bldP spid="41" grpId="0"/>
      <p:bldP spid="45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altLang="ko-KR" sz="2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Unit 8  </a:t>
            </a:r>
            <a:r>
              <a:rPr lang="ko-KR" altLang="en-US" sz="2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이모저모 세상 소식 </a:t>
            </a:r>
            <a:br>
              <a:rPr lang="en-US" altLang="ko-KR" sz="2800" dirty="0"/>
            </a:br>
            <a:r>
              <a:rPr lang="ko-KR" altLang="en-US" sz="2800" dirty="0">
                <a:hlinkClick r:id="rId4"/>
              </a:rPr>
              <a:t>어휘 </a:t>
            </a:r>
            <a:r>
              <a:rPr lang="en-US" altLang="ko-KR" sz="2800" dirty="0">
                <a:hlinkClick r:id="rId4"/>
              </a:rPr>
              <a:t>Vocabulary-</a:t>
            </a:r>
            <a:r>
              <a:rPr lang="en-US" altLang="ko-KR" sz="2800" dirty="0" err="1">
                <a:hlinkClick r:id="rId4"/>
              </a:rPr>
              <a:t>Falshcards</a:t>
            </a:r>
            <a:endParaRPr lang="en-US" sz="2800" dirty="0">
              <a:hlinkClick r:id="rId5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4818" y="54991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450815-BF68-40DB-847B-5895EA20D7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0137" y="1098337"/>
            <a:ext cx="9991725" cy="50460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FA30F06-2D28-4611-9DC7-E997465A05AD}"/>
              </a:ext>
            </a:extLst>
          </p:cNvPr>
          <p:cNvSpPr txBox="1"/>
          <p:nvPr/>
        </p:nvSpPr>
        <p:spPr>
          <a:xfrm>
            <a:off x="1657350" y="3059668"/>
            <a:ext cx="140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사회면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FF6A43-8845-4A48-BD32-48F651EDAABC}"/>
              </a:ext>
            </a:extLst>
          </p:cNvPr>
          <p:cNvSpPr txBox="1"/>
          <p:nvPr/>
        </p:nvSpPr>
        <p:spPr>
          <a:xfrm>
            <a:off x="1657350" y="3664534"/>
            <a:ext cx="140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국제면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14C4F9-43DA-459F-9867-1AF77F861228}"/>
              </a:ext>
            </a:extLst>
          </p:cNvPr>
          <p:cNvSpPr txBox="1"/>
          <p:nvPr/>
        </p:nvSpPr>
        <p:spPr>
          <a:xfrm>
            <a:off x="1657350" y="4269400"/>
            <a:ext cx="140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문화면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47D6B8-B2C6-49C1-979D-B08C4C3341D9}"/>
              </a:ext>
            </a:extLst>
          </p:cNvPr>
          <p:cNvSpPr txBox="1"/>
          <p:nvPr/>
        </p:nvSpPr>
        <p:spPr>
          <a:xfrm>
            <a:off x="1657350" y="4837584"/>
            <a:ext cx="140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정치면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B7A3FD6-2BCC-4E29-88CA-45F98A21FFEA}"/>
              </a:ext>
            </a:extLst>
          </p:cNvPr>
          <p:cNvSpPr txBox="1"/>
          <p:nvPr/>
        </p:nvSpPr>
        <p:spPr>
          <a:xfrm>
            <a:off x="1657350" y="5491008"/>
            <a:ext cx="140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경제면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4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altLang="ko-KR" sz="2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Unit 8  </a:t>
            </a:r>
            <a:r>
              <a:rPr lang="ko-KR" altLang="en-US" sz="2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이모저모 세상 소식 </a:t>
            </a:r>
            <a:br>
              <a:rPr lang="en-US" altLang="ko-KR" sz="2800" dirty="0"/>
            </a:br>
            <a:r>
              <a:rPr lang="ko-KR" altLang="en-US" sz="2800" dirty="0">
                <a:hlinkClick r:id="rId3"/>
              </a:rPr>
              <a:t>어휘 </a:t>
            </a:r>
            <a:r>
              <a:rPr lang="en-US" altLang="ko-KR" sz="2800" dirty="0">
                <a:hlinkClick r:id="rId3"/>
              </a:rPr>
              <a:t>Vocabulary-</a:t>
            </a:r>
            <a:r>
              <a:rPr lang="en-US" altLang="ko-KR" sz="2800" dirty="0" err="1">
                <a:hlinkClick r:id="rId3"/>
              </a:rPr>
              <a:t>Falshcards</a:t>
            </a:r>
            <a:endParaRPr lang="en-US" sz="2800" dirty="0">
              <a:hlinkClick r:id="rId4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854" y="54991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476E55-3C5D-40E3-A0B9-5E63049687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1917" y="1030961"/>
            <a:ext cx="8809732" cy="51362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8857B9-DFC2-4446-B62E-66A9D26A576B}"/>
              </a:ext>
            </a:extLst>
          </p:cNvPr>
          <p:cNvSpPr txBox="1"/>
          <p:nvPr/>
        </p:nvSpPr>
        <p:spPr>
          <a:xfrm>
            <a:off x="5670596" y="3106582"/>
            <a:ext cx="175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    </a:t>
            </a:r>
            <a:r>
              <a:rPr lang="ko-KR" altLang="en-US" b="1" dirty="0">
                <a:solidFill>
                  <a:srgbClr val="FF0000"/>
                </a:solidFill>
              </a:rPr>
              <a:t>취재하려는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854966-C6DD-4543-B61D-296F28D8690A}"/>
              </a:ext>
            </a:extLst>
          </p:cNvPr>
          <p:cNvSpPr txBox="1"/>
          <p:nvPr/>
        </p:nvSpPr>
        <p:spPr>
          <a:xfrm>
            <a:off x="7253252" y="3954257"/>
            <a:ext cx="175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    </a:t>
            </a:r>
            <a:r>
              <a:rPr lang="ko-KR" altLang="en-US" b="1" dirty="0">
                <a:solidFill>
                  <a:srgbClr val="FF0000"/>
                </a:solidFill>
              </a:rPr>
              <a:t>보도했어요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9A16C9-B516-44BC-AA17-993195CF34EB}"/>
              </a:ext>
            </a:extLst>
          </p:cNvPr>
          <p:cNvSpPr txBox="1"/>
          <p:nvPr/>
        </p:nvSpPr>
        <p:spPr>
          <a:xfrm>
            <a:off x="6875542" y="4739712"/>
            <a:ext cx="175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    </a:t>
            </a:r>
            <a:r>
              <a:rPr lang="ko-KR" altLang="en-US" b="1" dirty="0">
                <a:solidFill>
                  <a:srgbClr val="FF0000"/>
                </a:solidFill>
              </a:rPr>
              <a:t>조사할 거야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1BBC602-5868-44FB-A4A4-1F1495A6BD85}"/>
              </a:ext>
            </a:extLst>
          </p:cNvPr>
          <p:cNvSpPr txBox="1"/>
          <p:nvPr/>
        </p:nvSpPr>
        <p:spPr>
          <a:xfrm>
            <a:off x="6941327" y="5246289"/>
            <a:ext cx="175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    </a:t>
            </a:r>
            <a:r>
              <a:rPr lang="ko-KR" altLang="en-US" b="1" dirty="0">
                <a:solidFill>
                  <a:srgbClr val="FF0000"/>
                </a:solidFill>
              </a:rPr>
              <a:t>방송했어요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50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3992" y="189043"/>
            <a:ext cx="4054909" cy="52937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대화를 따라해 봐요 </a:t>
            </a:r>
            <a:r>
              <a:rPr lang="en-US" altLang="ko-KR" sz="2800" dirty="0">
                <a:solidFill>
                  <a:srgbClr val="000000"/>
                </a:solidFill>
              </a:rPr>
              <a:t>P.79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668480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Unit 8  </a:t>
            </a:r>
            <a:r>
              <a:rPr lang="ko-KR" altLang="en-US" sz="2800" dirty="0">
                <a:solidFill>
                  <a:schemeClr val="tx1"/>
                </a:solidFill>
              </a:rPr>
              <a:t>이모저모 세상 소식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8B49A7-5CF2-41CA-80AE-F70B256A5F65}"/>
              </a:ext>
            </a:extLst>
          </p:cNvPr>
          <p:cNvSpPr/>
          <p:nvPr/>
        </p:nvSpPr>
        <p:spPr>
          <a:xfrm>
            <a:off x="7744368" y="1072662"/>
            <a:ext cx="4054909" cy="182293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3012D-F3C5-45DB-83FA-D6F9FAC1AB85}"/>
              </a:ext>
            </a:extLst>
          </p:cNvPr>
          <p:cNvSpPr txBox="1"/>
          <p:nvPr/>
        </p:nvSpPr>
        <p:spPr>
          <a:xfrm>
            <a:off x="8297984" y="1466989"/>
            <a:ext cx="3409674" cy="9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/>
              <a:t>수빈이는 어디서 흥미로운 기사를 보았나요</a:t>
            </a:r>
            <a:r>
              <a:rPr lang="en-US" altLang="ko-KR" sz="2000" b="1" dirty="0"/>
              <a:t>?</a:t>
            </a:r>
            <a:endParaRPr lang="en-US" sz="20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BDC22D-0719-41CF-806B-E04F65F72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74051">
            <a:off x="7567556" y="983467"/>
            <a:ext cx="795820" cy="9810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693FBA8C-B53D-4A32-97BB-7DA80E027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437A8B-DD93-4591-998E-CCF269CB4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9" name="014_8과대화">
            <a:hlinkClick r:id="" action="ppaction://media"/>
            <a:extLst>
              <a:ext uri="{FF2B5EF4-FFF2-40B4-BE49-F238E27FC236}">
                <a16:creationId xmlns:a16="http://schemas.microsoft.com/office/drawing/2014/main" id="{6677DB34-23BD-4354-89FE-14C8331AD6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52862" y="214352"/>
            <a:ext cx="555327" cy="55532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2E7278B-D766-4633-99EF-4BCDC23BF0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535" y="1251122"/>
            <a:ext cx="7330306" cy="46773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4B19A2F-97D1-4843-BF93-461F943D68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5909" y="3079644"/>
            <a:ext cx="3511826" cy="2848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304E2E99-D8C6-4A31-88CF-78C8BF0F2760}"/>
              </a:ext>
            </a:extLst>
          </p:cNvPr>
          <p:cNvSpPr/>
          <p:nvPr/>
        </p:nvSpPr>
        <p:spPr>
          <a:xfrm>
            <a:off x="1790700" y="1251122"/>
            <a:ext cx="2143125" cy="4824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17B82BE-A346-4C46-ADB7-93FB1FF9DB80}"/>
              </a:ext>
            </a:extLst>
          </p:cNvPr>
          <p:cNvSpPr/>
          <p:nvPr/>
        </p:nvSpPr>
        <p:spPr>
          <a:xfrm>
            <a:off x="6296025" y="1562100"/>
            <a:ext cx="646318" cy="3876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A618394-D8E8-4188-862A-E1756CF54EF6}"/>
              </a:ext>
            </a:extLst>
          </p:cNvPr>
          <p:cNvSpPr/>
          <p:nvPr/>
        </p:nvSpPr>
        <p:spPr>
          <a:xfrm>
            <a:off x="5867400" y="2895600"/>
            <a:ext cx="1200150" cy="5334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4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8" grpId="0" animBg="1"/>
      <p:bldP spid="19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-</a:t>
            </a:r>
            <a:r>
              <a:rPr lang="ko-KR" altLang="en-US" sz="3600" dirty="0">
                <a:solidFill>
                  <a:srgbClr val="FF0000"/>
                </a:solidFill>
              </a:rPr>
              <a:t>던데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217715" y="2873563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 </a:t>
            </a:r>
            <a:r>
              <a:rPr lang="en-US" altLang="ko-KR" sz="2400" dirty="0">
                <a:latin typeface="+mn-ea"/>
              </a:rPr>
              <a:t>1. </a:t>
            </a:r>
            <a:r>
              <a:rPr lang="ko-KR" altLang="en-US" sz="2400" dirty="0">
                <a:latin typeface="+mn-ea"/>
              </a:rPr>
              <a:t>민수가 급하게 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나가던데</a:t>
            </a:r>
            <a:r>
              <a:rPr lang="ko-KR" altLang="en-US" sz="2400" dirty="0">
                <a:latin typeface="+mn-ea"/>
              </a:rPr>
              <a:t> 무슨 일이 있어요</a:t>
            </a:r>
            <a:r>
              <a:rPr lang="en-US" altLang="ko-KR" sz="2400" dirty="0">
                <a:latin typeface="+mn-ea"/>
              </a:rPr>
              <a:t>?</a:t>
            </a:r>
            <a:endParaRPr lang="en-US" sz="2400" dirty="0"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217715" y="3485648"/>
            <a:ext cx="11756569" cy="1002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400" dirty="0">
                <a:latin typeface="+mn-ea"/>
              </a:rPr>
              <a:t> </a:t>
            </a:r>
            <a:r>
              <a:rPr lang="en-US" altLang="ko-KR" sz="2400" dirty="0">
                <a:latin typeface="+mn-ea"/>
              </a:rPr>
              <a:t>2. A </a:t>
            </a:r>
            <a:r>
              <a:rPr lang="ko-KR" altLang="en-US" sz="2400" dirty="0">
                <a:latin typeface="+mn-ea"/>
              </a:rPr>
              <a:t>유나 어디에 있는지 알아</a:t>
            </a:r>
            <a:r>
              <a:rPr lang="en-US" altLang="ko-KR" sz="2400" dirty="0">
                <a:latin typeface="+mn-ea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sz="2400" dirty="0">
                <a:latin typeface="+mn-ea"/>
              </a:rPr>
              <a:t>     B  </a:t>
            </a:r>
            <a:r>
              <a:rPr lang="ko-KR" altLang="en-US" sz="2400" dirty="0">
                <a:latin typeface="+mn-ea"/>
              </a:rPr>
              <a:t>조금 전에 음악실에 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있던데</a:t>
            </a:r>
            <a:r>
              <a:rPr lang="ko-KR" altLang="en-US" sz="2400" dirty="0">
                <a:latin typeface="+mn-ea"/>
              </a:rPr>
              <a:t> 거기 가 봐</a:t>
            </a:r>
            <a:r>
              <a:rPr lang="en-US" altLang="ko-KR" sz="2400" dirty="0">
                <a:latin typeface="+mn-ea"/>
              </a:rPr>
              <a:t>.</a:t>
            </a:r>
            <a:r>
              <a:rPr lang="en-US" sz="2400" dirty="0">
                <a:latin typeface="+mn-ea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304803" y="4638137"/>
            <a:ext cx="10075570" cy="1131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>
                <a:latin typeface="+mn-ea"/>
              </a:rPr>
              <a:t>3. A</a:t>
            </a:r>
            <a:r>
              <a:rPr lang="ko-KR" altLang="en-US" sz="2400" dirty="0">
                <a:latin typeface="+mn-ea"/>
              </a:rPr>
              <a:t>  엄마</a:t>
            </a:r>
            <a:r>
              <a:rPr lang="en-US" altLang="ko-KR" sz="2400" dirty="0">
                <a:latin typeface="+mn-ea"/>
              </a:rPr>
              <a:t>, </a:t>
            </a:r>
            <a:r>
              <a:rPr lang="ko-KR" altLang="en-US" sz="2400" dirty="0">
                <a:latin typeface="+mn-ea"/>
              </a:rPr>
              <a:t>영화 보고 뭐 먹어요</a:t>
            </a:r>
            <a:r>
              <a:rPr lang="en-US" altLang="ko-KR" sz="24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+mn-ea"/>
              </a:rPr>
              <a:t>    B </a:t>
            </a:r>
            <a:r>
              <a:rPr lang="ko-KR" altLang="en-US" sz="2400" dirty="0">
                <a:latin typeface="+mn-ea"/>
              </a:rPr>
              <a:t> 새로 생긴 햄버거 집 햄버거가 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맛있던데</a:t>
            </a:r>
            <a:r>
              <a:rPr lang="ko-KR" altLang="en-US" sz="2400" dirty="0">
                <a:latin typeface="+mn-ea"/>
              </a:rPr>
              <a:t> 거기 한번 가 보자</a:t>
            </a:r>
            <a:r>
              <a:rPr lang="en-US" altLang="ko-KR" sz="2400" dirty="0">
                <a:latin typeface="+mn-ea"/>
              </a:rPr>
              <a:t>.</a:t>
            </a:r>
            <a:endParaRPr lang="en-US" sz="2400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  (Attached to a verb or an adjective) This is used when a related past situation provided in the first part leads to a suggestion in the second part.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024C03-F16A-453C-98A5-2A8FDCBAB2DF}"/>
              </a:ext>
            </a:extLst>
          </p:cNvPr>
          <p:cNvGrpSpPr/>
          <p:nvPr/>
        </p:nvGrpSpPr>
        <p:grpSpPr>
          <a:xfrm>
            <a:off x="2545309" y="86290"/>
            <a:ext cx="6491960" cy="929824"/>
            <a:chOff x="2585096" y="86290"/>
            <a:chExt cx="5962372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7C4D8E54-480B-554A-9901-D8B275C9B366}"/>
                </a:ext>
              </a:extLst>
            </p:cNvPr>
            <p:cNvSpPr txBox="1">
              <a:spLocks/>
            </p:cNvSpPr>
            <p:nvPr/>
          </p:nvSpPr>
          <p:spPr>
            <a:xfrm>
              <a:off x="3144805" y="86290"/>
              <a:ext cx="540266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8  </a:t>
              </a:r>
              <a:r>
                <a:rPr lang="ko-KR" altLang="en-US" sz="2800" dirty="0">
                  <a:solidFill>
                    <a:schemeClr val="tx1"/>
                  </a:solidFill>
                </a:rPr>
                <a:t>이모저모 세상 소식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던데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78821B-6012-47A2-94A6-0724E00DE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85096" y="121828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263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1872</TotalTime>
  <Words>2492</Words>
  <Application>Microsoft Office PowerPoint</Application>
  <PresentationFormat>Widescreen</PresentationFormat>
  <Paragraphs>376</Paragraphs>
  <Slides>35</Slides>
  <Notes>33</Notes>
  <HiddenSlides>0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굴림</vt:lpstr>
      <vt:lpstr>맑은 고딕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5-1  </vt:lpstr>
      <vt:lpstr>PowerPoint Presentation</vt:lpstr>
      <vt:lpstr>PowerPoint Presentation</vt:lpstr>
      <vt:lpstr>PowerPoint Presentation</vt:lpstr>
      <vt:lpstr>Unit 8  이모저모 세상 소식 어휘 Vocabulary-Falshcards</vt:lpstr>
      <vt:lpstr>Unit 8  이모저모 세상 소식  어휘 Vocabulary-Falshcards</vt:lpstr>
      <vt:lpstr>Unit 8  이모저모 세상 소식  어휘 Vocabulary-Falshcards</vt:lpstr>
      <vt:lpstr>대화를 따라해 봐요 P.79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 P.82</vt:lpstr>
      <vt:lpstr>듣고 말해 봐요 P.82</vt:lpstr>
      <vt:lpstr> 읽고 써 봐요  P.84</vt:lpstr>
      <vt:lpstr> 읽고 써 봐요 P.84</vt:lpstr>
      <vt:lpstr> 읽고 써 봐요 P.84</vt:lpstr>
      <vt:lpstr> 문화 P.86</vt:lpstr>
      <vt:lpstr>PowerPoint Presentation</vt:lpstr>
      <vt:lpstr>이번 주 숙제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5-1</dc:title>
  <dc:creator>C.-H. Jeon</dc:creator>
  <cp:lastModifiedBy>Hyunkyu Yi</cp:lastModifiedBy>
  <cp:revision>193</cp:revision>
  <dcterms:created xsi:type="dcterms:W3CDTF">2020-04-29T03:48:50Z</dcterms:created>
  <dcterms:modified xsi:type="dcterms:W3CDTF">2020-05-19T20:13:45Z</dcterms:modified>
</cp:coreProperties>
</file>